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00"/>
  </p:notesMasterIdLst>
  <p:handoutMasterIdLst>
    <p:handoutMasterId r:id="rId101"/>
  </p:handoutMasterIdLst>
  <p:sldIdLst>
    <p:sldId id="368" r:id="rId2"/>
    <p:sldId id="267" r:id="rId3"/>
    <p:sldId id="265" r:id="rId4"/>
    <p:sldId id="266" r:id="rId5"/>
    <p:sldId id="269" r:id="rId6"/>
    <p:sldId id="283" r:id="rId7"/>
    <p:sldId id="284" r:id="rId8"/>
    <p:sldId id="285" r:id="rId9"/>
    <p:sldId id="282" r:id="rId10"/>
    <p:sldId id="286" r:id="rId11"/>
    <p:sldId id="291" r:id="rId12"/>
    <p:sldId id="442" r:id="rId13"/>
    <p:sldId id="287" r:id="rId14"/>
    <p:sldId id="292" r:id="rId15"/>
    <p:sldId id="293" r:id="rId16"/>
    <p:sldId id="294" r:id="rId17"/>
    <p:sldId id="295" r:id="rId18"/>
    <p:sldId id="296" r:id="rId19"/>
    <p:sldId id="297" r:id="rId20"/>
    <p:sldId id="288" r:id="rId21"/>
    <p:sldId id="373" r:id="rId22"/>
    <p:sldId id="324" r:id="rId23"/>
    <p:sldId id="321" r:id="rId24"/>
    <p:sldId id="443" r:id="rId25"/>
    <p:sldId id="444" r:id="rId26"/>
    <p:sldId id="323" r:id="rId27"/>
    <p:sldId id="325" r:id="rId28"/>
    <p:sldId id="329" r:id="rId29"/>
    <p:sldId id="326" r:id="rId30"/>
    <p:sldId id="327" r:id="rId31"/>
    <p:sldId id="328" r:id="rId32"/>
    <p:sldId id="337" r:id="rId33"/>
    <p:sldId id="330" r:id="rId34"/>
    <p:sldId id="336" r:id="rId35"/>
    <p:sldId id="446" r:id="rId36"/>
    <p:sldId id="333" r:id="rId37"/>
    <p:sldId id="334" r:id="rId38"/>
    <p:sldId id="348" r:id="rId39"/>
    <p:sldId id="450" r:id="rId40"/>
    <p:sldId id="445" r:id="rId41"/>
    <p:sldId id="345" r:id="rId42"/>
    <p:sldId id="351" r:id="rId43"/>
    <p:sldId id="447" r:id="rId44"/>
    <p:sldId id="354" r:id="rId45"/>
    <p:sldId id="355" r:id="rId46"/>
    <p:sldId id="406" r:id="rId47"/>
    <p:sldId id="405" r:id="rId48"/>
    <p:sldId id="448" r:id="rId49"/>
    <p:sldId id="407" r:id="rId50"/>
    <p:sldId id="408" r:id="rId51"/>
    <p:sldId id="411" r:id="rId52"/>
    <p:sldId id="412" r:id="rId53"/>
    <p:sldId id="413" r:id="rId54"/>
    <p:sldId id="416" r:id="rId55"/>
    <p:sldId id="414" r:id="rId56"/>
    <p:sldId id="415" r:id="rId57"/>
    <p:sldId id="418" r:id="rId58"/>
    <p:sldId id="421" r:id="rId59"/>
    <p:sldId id="422" r:id="rId60"/>
    <p:sldId id="423" r:id="rId61"/>
    <p:sldId id="424" r:id="rId62"/>
    <p:sldId id="425" r:id="rId63"/>
    <p:sldId id="426" r:id="rId64"/>
    <p:sldId id="419" r:id="rId65"/>
    <p:sldId id="420" r:id="rId66"/>
    <p:sldId id="375" r:id="rId67"/>
    <p:sldId id="335" r:id="rId68"/>
    <p:sldId id="438" r:id="rId69"/>
    <p:sldId id="439" r:id="rId70"/>
    <p:sldId id="338" r:id="rId71"/>
    <p:sldId id="340" r:id="rId72"/>
    <p:sldId id="339" r:id="rId73"/>
    <p:sldId id="341" r:id="rId74"/>
    <p:sldId id="342" r:id="rId75"/>
    <p:sldId id="343" r:id="rId76"/>
    <p:sldId id="440" r:id="rId77"/>
    <p:sldId id="344" r:id="rId78"/>
    <p:sldId id="441" r:id="rId79"/>
    <p:sldId id="364" r:id="rId80"/>
    <p:sldId id="365" r:id="rId81"/>
    <p:sldId id="397" r:id="rId82"/>
    <p:sldId id="398" r:id="rId83"/>
    <p:sldId id="399" r:id="rId84"/>
    <p:sldId id="400" r:id="rId85"/>
    <p:sldId id="401" r:id="rId86"/>
    <p:sldId id="403" r:id="rId87"/>
    <p:sldId id="379" r:id="rId88"/>
    <p:sldId id="451" r:id="rId89"/>
    <p:sldId id="367" r:id="rId90"/>
    <p:sldId id="449" r:id="rId91"/>
    <p:sldId id="460" r:id="rId92"/>
    <p:sldId id="461" r:id="rId93"/>
    <p:sldId id="462" r:id="rId94"/>
    <p:sldId id="463" r:id="rId95"/>
    <p:sldId id="464" r:id="rId96"/>
    <p:sldId id="465" r:id="rId97"/>
    <p:sldId id="466" r:id="rId98"/>
    <p:sldId id="467" r:id="rId9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5715E"/>
    <a:srgbClr val="DED6D4"/>
    <a:srgbClr val="EDE8E7"/>
    <a:srgbClr val="CEC3C0"/>
    <a:srgbClr val="331608"/>
    <a:srgbClr val="FFFFFF"/>
    <a:srgbClr val="773413"/>
    <a:srgbClr val="DDD3D1"/>
    <a:srgbClr val="D3C6C3"/>
    <a:srgbClr val="9672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66" autoAdjust="0"/>
    <p:restoredTop sz="94648"/>
  </p:normalViewPr>
  <p:slideViewPr>
    <p:cSldViewPr snapToGrid="0">
      <p:cViewPr varScale="1">
        <p:scale>
          <a:sx n="149" d="100"/>
          <a:sy n="149" d="100"/>
        </p:scale>
        <p:origin x="664" y="8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>
        <p:scale>
          <a:sx n="75" d="100"/>
          <a:sy n="75" d="100"/>
        </p:scale>
        <p:origin x="4144" y="6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presProps" Target="presProps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notesMaster" Target="notesMasters/notesMaster1.xml"/><Relationship Id="rId105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3D88445F-E977-43FF-97F5-752CDDD1AAB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53D86E6-0D34-44ED-9441-108628F20EF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70D009-4292-48F1-A40D-CB383CE1AD67}" type="datetimeFigureOut">
              <a:rPr lang="ko-KR" altLang="en-US" smtClean="0"/>
              <a:t>2023-01-29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E4411C7-03B5-4461-970E-1DE273C756D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D2DEDD4-B5B7-440C-A4A9-2861955289F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E4E6E6-1932-47DC-93EB-6216147BE22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260822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png>
</file>

<file path=ppt/media/image25.png>
</file>

<file path=ppt/media/image26.jpeg>
</file>

<file path=ppt/media/image260.png>
</file>

<file path=ppt/media/image27.png>
</file>

<file path=ppt/media/image270.png>
</file>

<file path=ppt/media/image28.jpe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390.png>
</file>

<file path=ppt/media/image4.png>
</file>

<file path=ppt/media/image40.png>
</file>

<file path=ppt/media/image41.png>
</file>

<file path=ppt/media/image42.jpe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gif>
</file>

<file path=ppt/media/image51.gif>
</file>

<file path=ppt/media/image52.jpeg>
</file>

<file path=ppt/media/image520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jpeg>
</file>

<file path=ppt/media/image70.png>
</file>

<file path=ppt/media/image71.png>
</file>

<file path=ppt/media/image72.png>
</file>

<file path=ppt/media/image73.png>
</file>

<file path=ppt/media/image75.png>
</file>

<file path=ppt/media/image77.png>
</file>

<file path=ppt/media/image78.png>
</file>

<file path=ppt/media/image8.jpeg>
</file>

<file path=ppt/media/image86.png>
</file>

<file path=ppt/media/image87.png>
</file>

<file path=ppt/media/image88.png>
</file>

<file path=ppt/media/image89.png>
</file>

<file path=ppt/media/image9.jpeg>
</file>

<file path=ppt/media/image90.png>
</file>

<file path=ppt/media/image91.png>
</file>

<file path=ppt/media/image93.png>
</file>

<file path=ppt/media/image94.png>
</file>

<file path=ppt/media/image95.png>
</file>

<file path=ppt/media/image9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3EAD21-E704-4749-9E24-B3DA8C487591}" type="datetimeFigureOut">
              <a:rPr lang="ko-KR" altLang="en-US" smtClean="0"/>
              <a:t>2023-01-29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1B6DE6-0EFC-4D0D-921E-D0A701D7FE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06126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76556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83611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87208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85709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7824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84640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55296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41647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15279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05769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A826EC22-CBE7-4336-9241-893A69685A4B}"/>
              </a:ext>
            </a:extLst>
          </p:cNvPr>
          <p:cNvSpPr/>
          <p:nvPr userDrawn="1"/>
        </p:nvSpPr>
        <p:spPr>
          <a:xfrm>
            <a:off x="1" y="1"/>
            <a:ext cx="12192000" cy="6858000"/>
          </a:xfrm>
          <a:prstGeom prst="rect">
            <a:avLst/>
          </a:prstGeom>
          <a:pattFill prst="ltUpDiag">
            <a:fgClr>
              <a:schemeClr val="tx1">
                <a:lumMod val="85000"/>
                <a:lumOff val="15000"/>
              </a:schemeClr>
            </a:fgClr>
            <a:bgClr>
              <a:srgbClr val="7A6560"/>
            </a:bgClr>
          </a:patt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Apple SD 산돌고딕 Neo 옅은체"/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5E288DFF-B1F4-457F-AFBD-A83FFADF5706}"/>
              </a:ext>
            </a:extLst>
          </p:cNvPr>
          <p:cNvSpPr/>
          <p:nvPr userDrawn="1"/>
        </p:nvSpPr>
        <p:spPr>
          <a:xfrm>
            <a:off x="147475" y="126715"/>
            <a:ext cx="11897050" cy="6521735"/>
          </a:xfrm>
          <a:prstGeom prst="roundRect">
            <a:avLst>
              <a:gd name="adj" fmla="val 3815"/>
            </a:avLst>
          </a:prstGeom>
          <a:solidFill>
            <a:srgbClr val="331608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84E70D3-3B0A-4ED1-8780-26E04B8E151B}"/>
              </a:ext>
            </a:extLst>
          </p:cNvPr>
          <p:cNvSpPr txBox="1"/>
          <p:nvPr userDrawn="1"/>
        </p:nvSpPr>
        <p:spPr>
          <a:xfrm>
            <a:off x="75084" y="6623109"/>
            <a:ext cx="11362078" cy="2587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9531" tIns="59531" rIns="59531" bIns="59531" numCol="1" spcCol="38100" rtlCol="0" anchor="t">
            <a:noAutofit/>
          </a:bodyPr>
          <a:lstStyle/>
          <a:p>
            <a:pPr algn="l" hangingPunct="1"/>
            <a:r>
              <a:rPr kumimoji="1" lang="en-US" altLang="en-US" sz="900" b="1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Copyright 2022.  </a:t>
            </a:r>
            <a:r>
              <a:rPr kumimoji="1" lang="en-US" altLang="en-US" sz="900" b="1" dirty="0" err="1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Deep&amp;High</a:t>
            </a:r>
            <a:r>
              <a:rPr kumimoji="1" lang="en-US" altLang="ko-KR" sz="900" b="1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.</a:t>
            </a:r>
            <a:r>
              <a:rPr kumimoji="1" lang="ko-KR" altLang="en-US" sz="900" b="1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kumimoji="1" lang="en-US" altLang="ko-KR" sz="900" b="1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A</a:t>
            </a:r>
            <a:r>
              <a:rPr kumimoji="1" lang="en-US" altLang="en-US" sz="900" b="1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ll rights reserved. </a:t>
            </a: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2939DDBA-F108-410C-977F-8409B022F7C2}"/>
              </a:ext>
            </a:extLst>
          </p:cNvPr>
          <p:cNvCxnSpPr>
            <a:cxnSpLocks/>
          </p:cNvCxnSpPr>
          <p:nvPr userDrawn="1"/>
        </p:nvCxnSpPr>
        <p:spPr>
          <a:xfrm>
            <a:off x="563842" y="3291959"/>
            <a:ext cx="654648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E3644E7A-22EB-4E3F-9F3B-BF467B964D1B}"/>
              </a:ext>
            </a:extLst>
          </p:cNvPr>
          <p:cNvGrpSpPr/>
          <p:nvPr userDrawn="1"/>
        </p:nvGrpSpPr>
        <p:grpSpPr>
          <a:xfrm>
            <a:off x="708823" y="2442894"/>
            <a:ext cx="435836" cy="108000"/>
            <a:chOff x="766726" y="3633898"/>
            <a:chExt cx="435836" cy="108000"/>
          </a:xfrm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B927497D-3D9F-43D7-82D5-13B297D93BFB}"/>
                </a:ext>
              </a:extLst>
            </p:cNvPr>
            <p:cNvSpPr/>
            <p:nvPr/>
          </p:nvSpPr>
          <p:spPr>
            <a:xfrm>
              <a:off x="766726" y="3633898"/>
              <a:ext cx="108000" cy="108000"/>
            </a:xfrm>
            <a:prstGeom prst="ellipse">
              <a:avLst/>
            </a:prstGeom>
            <a:solidFill>
              <a:srgbClr val="7735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kumimoji="1" lang="ko-Kore-KR" altLang="en-US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6EE43E24-CF6A-4890-B8E7-7590120E3521}"/>
                </a:ext>
              </a:extLst>
            </p:cNvPr>
            <p:cNvSpPr/>
            <p:nvPr/>
          </p:nvSpPr>
          <p:spPr>
            <a:xfrm>
              <a:off x="930873" y="3633898"/>
              <a:ext cx="108000" cy="108000"/>
            </a:xfrm>
            <a:prstGeom prst="ellipse">
              <a:avLst/>
            </a:prstGeom>
            <a:solidFill>
              <a:srgbClr val="F4731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kumimoji="1" lang="ko-Kore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5066E425-2CBE-4127-9670-1594DF3471D8}"/>
                </a:ext>
              </a:extLst>
            </p:cNvPr>
            <p:cNvSpPr/>
            <p:nvPr/>
          </p:nvSpPr>
          <p:spPr>
            <a:xfrm>
              <a:off x="1094562" y="3633898"/>
              <a:ext cx="108000" cy="108000"/>
            </a:xfrm>
            <a:prstGeom prst="ellipse">
              <a:avLst/>
            </a:prstGeom>
            <a:solidFill>
              <a:srgbClr val="F28C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19" name="육각형 18">
            <a:extLst>
              <a:ext uri="{FF2B5EF4-FFF2-40B4-BE49-F238E27FC236}">
                <a16:creationId xmlns:a16="http://schemas.microsoft.com/office/drawing/2014/main" id="{FF7DD946-C644-4F90-AE57-971FEC2E3383}"/>
              </a:ext>
            </a:extLst>
          </p:cNvPr>
          <p:cNvSpPr/>
          <p:nvPr userDrawn="1"/>
        </p:nvSpPr>
        <p:spPr>
          <a:xfrm rot="16200000" flipH="1">
            <a:off x="8588113" y="-579850"/>
            <a:ext cx="3570513" cy="3075588"/>
          </a:xfrm>
          <a:prstGeom prst="hexagon">
            <a:avLst/>
          </a:prstGeom>
          <a:solidFill>
            <a:srgbClr val="F7E1D1"/>
          </a:solidFill>
          <a:ln w="180975" cap="rnd">
            <a:solidFill>
              <a:srgbClr val="F7E1D1"/>
            </a:solidFill>
            <a:round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ko-KR" altLang="en-US" dirty="0"/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7341D63C-AC68-4D65-8954-D4B08DFA573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9576" y="476931"/>
            <a:ext cx="2127585" cy="1401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7599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5CCB8-9BCD-4B2F-8E03-7F4D933B788E}" type="datetime1">
              <a:rPr lang="ko-KR" altLang="en-US" smtClean="0"/>
              <a:t>2023-01-29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40D06-49F2-4D5F-BE5A-4D36BC1CD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5949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916C4-00D1-4EDB-B38C-BA63DF3E6D54}" type="datetime1">
              <a:rPr lang="ko-KR" altLang="en-US" smtClean="0"/>
              <a:t>2023-01-29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40D06-49F2-4D5F-BE5A-4D36BC1CD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91285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42FF6-FAB0-4AA9-8BD2-2A204F04D0FC}" type="datetime1">
              <a:rPr lang="ko-KR" altLang="en-US" smtClean="0"/>
              <a:t>2023-01-29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40D06-49F2-4D5F-BE5A-4D36BC1CD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87892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F177D-54DA-4902-8107-7BC6E2ED2EA7}" type="datetime1">
              <a:rPr lang="ko-KR" altLang="en-US" smtClean="0"/>
              <a:t>2023-01-29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40D06-49F2-4D5F-BE5A-4D36BC1CD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20392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F5E99-032A-4479-8168-CB36CF5714BB}" type="datetime1">
              <a:rPr lang="ko-KR" altLang="en-US" smtClean="0"/>
              <a:t>2023-01-29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40D06-49F2-4D5F-BE5A-4D36BC1CD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88679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0F9A37-16AC-4400-BCB9-58D4199C5C72}" type="datetime1">
              <a:rPr lang="ko-KR" altLang="en-US" smtClean="0"/>
              <a:t>2023-01-29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40D06-49F2-4D5F-BE5A-4D36BC1CD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57941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실습 도구 소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9ED9E376-8248-4924-BECA-A6C108BA9D3E}"/>
              </a:ext>
            </a:extLst>
          </p:cNvPr>
          <p:cNvSpPr/>
          <p:nvPr userDrawn="1"/>
        </p:nvSpPr>
        <p:spPr>
          <a:xfrm>
            <a:off x="-21919" y="-80467"/>
            <a:ext cx="12235837" cy="7015277"/>
          </a:xfrm>
          <a:prstGeom prst="rect">
            <a:avLst/>
          </a:prstGeom>
          <a:pattFill prst="ltUpDiag">
            <a:fgClr>
              <a:schemeClr val="tx1">
                <a:lumMod val="85000"/>
                <a:lumOff val="15000"/>
              </a:schemeClr>
            </a:fgClr>
            <a:bgClr>
              <a:srgbClr val="7A6560"/>
            </a:bgClr>
          </a:patt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Apple SD 산돌고딕 Neo 옅은체"/>
            </a:endParaRPr>
          </a:p>
        </p:txBody>
      </p:sp>
      <p:sp>
        <p:nvSpPr>
          <p:cNvPr id="11" name="사각형: 둥근 모서리 2">
            <a:extLst>
              <a:ext uri="{FF2B5EF4-FFF2-40B4-BE49-F238E27FC236}">
                <a16:creationId xmlns:a16="http://schemas.microsoft.com/office/drawing/2014/main" id="{A83C4945-5B5A-468D-91F6-EB440F5017DA}"/>
              </a:ext>
            </a:extLst>
          </p:cNvPr>
          <p:cNvSpPr/>
          <p:nvPr userDrawn="1"/>
        </p:nvSpPr>
        <p:spPr>
          <a:xfrm>
            <a:off x="153619" y="52545"/>
            <a:ext cx="11897050" cy="805214"/>
          </a:xfrm>
          <a:prstGeom prst="roundRect">
            <a:avLst>
              <a:gd name="adj" fmla="val 16762"/>
            </a:avLst>
          </a:prstGeom>
          <a:solidFill>
            <a:srgbClr val="331608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9B9BD392-31A3-4CF4-9827-7ED3D2D47296}"/>
              </a:ext>
            </a:extLst>
          </p:cNvPr>
          <p:cNvSpPr/>
          <p:nvPr userDrawn="1"/>
        </p:nvSpPr>
        <p:spPr>
          <a:xfrm>
            <a:off x="131673" y="710910"/>
            <a:ext cx="11945721" cy="5706933"/>
          </a:xfrm>
          <a:prstGeom prst="roundRect">
            <a:avLst>
              <a:gd name="adj" fmla="val 2841"/>
            </a:avLst>
          </a:prstGeom>
          <a:solidFill>
            <a:schemeClr val="bg1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모서리가 둥근 직사각형 27">
            <a:extLst>
              <a:ext uri="{FF2B5EF4-FFF2-40B4-BE49-F238E27FC236}">
                <a16:creationId xmlns:a16="http://schemas.microsoft.com/office/drawing/2014/main" id="{EE70C3DF-A1A5-4C8E-A9D9-A6FDBDE5D8CD}"/>
              </a:ext>
            </a:extLst>
          </p:cNvPr>
          <p:cNvSpPr/>
          <p:nvPr userDrawn="1"/>
        </p:nvSpPr>
        <p:spPr>
          <a:xfrm>
            <a:off x="11609343" y="6522952"/>
            <a:ext cx="604575" cy="256472"/>
          </a:xfrm>
          <a:prstGeom prst="roundRect">
            <a:avLst>
              <a:gd name="adj" fmla="val 0"/>
            </a:avLst>
          </a:prstGeom>
          <a:solidFill>
            <a:srgbClr val="554143"/>
          </a:solidFill>
          <a:ln w="12700" cap="flat">
            <a:noFill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Apple SD 산돌고딕 Neo 옅은체"/>
            </a:endParaRPr>
          </a:p>
        </p:txBody>
      </p:sp>
      <p:cxnSp>
        <p:nvCxnSpPr>
          <p:cNvPr id="16" name="직선 연결선[R] 10">
            <a:extLst>
              <a:ext uri="{FF2B5EF4-FFF2-40B4-BE49-F238E27FC236}">
                <a16:creationId xmlns:a16="http://schemas.microsoft.com/office/drawing/2014/main" id="{9FDB2667-9261-4F3C-B07A-23C61FC9A122}"/>
              </a:ext>
            </a:extLst>
          </p:cNvPr>
          <p:cNvCxnSpPr/>
          <p:nvPr userDrawn="1"/>
        </p:nvCxnSpPr>
        <p:spPr>
          <a:xfrm>
            <a:off x="356924" y="575110"/>
            <a:ext cx="433958" cy="0"/>
          </a:xfrm>
          <a:prstGeom prst="line">
            <a:avLst/>
          </a:prstGeom>
          <a:ln w="38100">
            <a:solidFill>
              <a:srgbClr val="F28C34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F489F8F-B0B4-46E2-A97E-2FA862CEE8C3}"/>
              </a:ext>
            </a:extLst>
          </p:cNvPr>
          <p:cNvSpPr txBox="1"/>
          <p:nvPr userDrawn="1"/>
        </p:nvSpPr>
        <p:spPr>
          <a:xfrm>
            <a:off x="267289" y="150895"/>
            <a:ext cx="61266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n w="12700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04</a:t>
            </a:r>
            <a:endParaRPr lang="ko-KR" altLang="en-US" sz="2400" b="1" dirty="0">
              <a:ln w="12700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E6E6C2-ED65-4FC9-A3D7-1D6B815ABA6D}"/>
              </a:ext>
            </a:extLst>
          </p:cNvPr>
          <p:cNvSpPr txBox="1"/>
          <p:nvPr userDrawn="1"/>
        </p:nvSpPr>
        <p:spPr>
          <a:xfrm>
            <a:off x="864475" y="129042"/>
            <a:ext cx="7862613" cy="5511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lvl="0" algn="l"/>
            <a:r>
              <a:rPr lang="ko-KR" altLang="en-US" sz="2800" b="1" kern="1200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실습 도구 소개</a:t>
            </a:r>
            <a:endParaRPr lang="ko-Kore-KR" altLang="en-US" sz="2800" b="1" kern="1200" dirty="0">
              <a:ln w="12700">
                <a:solidFill>
                  <a:schemeClr val="tx1">
                    <a:lumMod val="85000"/>
                    <a:lumOff val="15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83648E08-734E-4178-8EBC-33677795333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96" r="28165" b="28902"/>
          <a:stretch/>
        </p:blipFill>
        <p:spPr>
          <a:xfrm>
            <a:off x="11463797" y="140254"/>
            <a:ext cx="441960" cy="511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1367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0_강사 소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9ED9E376-8248-4924-BECA-A6C108BA9D3E}"/>
              </a:ext>
            </a:extLst>
          </p:cNvPr>
          <p:cNvSpPr/>
          <p:nvPr userDrawn="1"/>
        </p:nvSpPr>
        <p:spPr>
          <a:xfrm>
            <a:off x="-21919" y="-80467"/>
            <a:ext cx="12235837" cy="7015277"/>
          </a:xfrm>
          <a:prstGeom prst="rect">
            <a:avLst/>
          </a:prstGeom>
          <a:pattFill prst="ltUpDiag">
            <a:fgClr>
              <a:schemeClr val="tx1">
                <a:lumMod val="85000"/>
                <a:lumOff val="15000"/>
              </a:schemeClr>
            </a:fgClr>
            <a:bgClr>
              <a:srgbClr val="7A6560"/>
            </a:bgClr>
          </a:patt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Apple SD 산돌고딕 Neo 옅은체"/>
            </a:endParaRPr>
          </a:p>
        </p:txBody>
      </p:sp>
      <p:sp>
        <p:nvSpPr>
          <p:cNvPr id="11" name="사각형: 둥근 모서리 2">
            <a:extLst>
              <a:ext uri="{FF2B5EF4-FFF2-40B4-BE49-F238E27FC236}">
                <a16:creationId xmlns:a16="http://schemas.microsoft.com/office/drawing/2014/main" id="{A83C4945-5B5A-468D-91F6-EB440F5017DA}"/>
              </a:ext>
            </a:extLst>
          </p:cNvPr>
          <p:cNvSpPr/>
          <p:nvPr userDrawn="1"/>
        </p:nvSpPr>
        <p:spPr>
          <a:xfrm>
            <a:off x="153619" y="52545"/>
            <a:ext cx="11897050" cy="805214"/>
          </a:xfrm>
          <a:prstGeom prst="roundRect">
            <a:avLst>
              <a:gd name="adj" fmla="val 16762"/>
            </a:avLst>
          </a:prstGeom>
          <a:solidFill>
            <a:srgbClr val="331608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9B9BD392-31A3-4CF4-9827-7ED3D2D47296}"/>
              </a:ext>
            </a:extLst>
          </p:cNvPr>
          <p:cNvSpPr/>
          <p:nvPr userDrawn="1"/>
        </p:nvSpPr>
        <p:spPr>
          <a:xfrm>
            <a:off x="131673" y="710910"/>
            <a:ext cx="11945721" cy="5706933"/>
          </a:xfrm>
          <a:prstGeom prst="roundRect">
            <a:avLst>
              <a:gd name="adj" fmla="val 2841"/>
            </a:avLst>
          </a:prstGeom>
          <a:solidFill>
            <a:schemeClr val="bg1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모서리가 둥근 직사각형 27">
            <a:extLst>
              <a:ext uri="{FF2B5EF4-FFF2-40B4-BE49-F238E27FC236}">
                <a16:creationId xmlns:a16="http://schemas.microsoft.com/office/drawing/2014/main" id="{EE70C3DF-A1A5-4C8E-A9D9-A6FDBDE5D8CD}"/>
              </a:ext>
            </a:extLst>
          </p:cNvPr>
          <p:cNvSpPr/>
          <p:nvPr userDrawn="1"/>
        </p:nvSpPr>
        <p:spPr>
          <a:xfrm>
            <a:off x="11609343" y="6522952"/>
            <a:ext cx="604575" cy="256472"/>
          </a:xfrm>
          <a:prstGeom prst="roundRect">
            <a:avLst>
              <a:gd name="adj" fmla="val 0"/>
            </a:avLst>
          </a:prstGeom>
          <a:solidFill>
            <a:srgbClr val="554143"/>
          </a:solidFill>
          <a:ln w="12700" cap="flat">
            <a:noFill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Apple SD 산돌고딕 Neo 옅은체"/>
            </a:endParaRPr>
          </a:p>
        </p:txBody>
      </p:sp>
      <p:cxnSp>
        <p:nvCxnSpPr>
          <p:cNvPr id="16" name="직선 연결선[R] 10">
            <a:extLst>
              <a:ext uri="{FF2B5EF4-FFF2-40B4-BE49-F238E27FC236}">
                <a16:creationId xmlns:a16="http://schemas.microsoft.com/office/drawing/2014/main" id="{9FDB2667-9261-4F3C-B07A-23C61FC9A122}"/>
              </a:ext>
            </a:extLst>
          </p:cNvPr>
          <p:cNvCxnSpPr/>
          <p:nvPr userDrawn="1"/>
        </p:nvCxnSpPr>
        <p:spPr>
          <a:xfrm>
            <a:off x="356924" y="575110"/>
            <a:ext cx="433958" cy="0"/>
          </a:xfrm>
          <a:prstGeom prst="line">
            <a:avLst/>
          </a:prstGeom>
          <a:ln w="38100">
            <a:solidFill>
              <a:srgbClr val="F28C34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F489F8F-B0B4-46E2-A97E-2FA862CEE8C3}"/>
              </a:ext>
            </a:extLst>
          </p:cNvPr>
          <p:cNvSpPr txBox="1"/>
          <p:nvPr userDrawn="1"/>
        </p:nvSpPr>
        <p:spPr>
          <a:xfrm>
            <a:off x="269693" y="150895"/>
            <a:ext cx="60786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n w="12700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00</a:t>
            </a:r>
            <a:endParaRPr lang="ko-KR" altLang="en-US" sz="2400" b="1" dirty="0">
              <a:ln w="12700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E6E6C2-ED65-4FC9-A3D7-1D6B815ABA6D}"/>
              </a:ext>
            </a:extLst>
          </p:cNvPr>
          <p:cNvSpPr txBox="1"/>
          <p:nvPr userDrawn="1"/>
        </p:nvSpPr>
        <p:spPr>
          <a:xfrm>
            <a:off x="864475" y="129042"/>
            <a:ext cx="7862613" cy="5511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lvl="0" algn="l"/>
            <a:r>
              <a:rPr lang="ko-KR" altLang="en-US" sz="2800" b="1" kern="1200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강사 소개</a:t>
            </a:r>
            <a:endParaRPr lang="ko-Kore-KR" altLang="en-US" sz="2800" b="1" kern="1200" dirty="0">
              <a:ln w="12700">
                <a:solidFill>
                  <a:schemeClr val="tx1">
                    <a:lumMod val="85000"/>
                    <a:lumOff val="15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DA99B362-FB7D-4CE7-9278-82E585DDAA0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96" r="28165" b="28902"/>
          <a:stretch/>
        </p:blipFill>
        <p:spPr>
          <a:xfrm>
            <a:off x="11463797" y="140254"/>
            <a:ext cx="441960" cy="511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1102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0_시작하기 전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9ED9E376-8248-4924-BECA-A6C108BA9D3E}"/>
              </a:ext>
            </a:extLst>
          </p:cNvPr>
          <p:cNvSpPr/>
          <p:nvPr userDrawn="1"/>
        </p:nvSpPr>
        <p:spPr>
          <a:xfrm>
            <a:off x="-21919" y="-80467"/>
            <a:ext cx="12235837" cy="7015277"/>
          </a:xfrm>
          <a:prstGeom prst="rect">
            <a:avLst/>
          </a:prstGeom>
          <a:pattFill prst="ltUpDiag">
            <a:fgClr>
              <a:schemeClr val="tx1">
                <a:lumMod val="85000"/>
                <a:lumOff val="15000"/>
              </a:schemeClr>
            </a:fgClr>
            <a:bgClr>
              <a:srgbClr val="7A6560"/>
            </a:bgClr>
          </a:patt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Apple SD 산돌고딕 Neo 옅은체"/>
            </a:endParaRPr>
          </a:p>
        </p:txBody>
      </p:sp>
      <p:sp>
        <p:nvSpPr>
          <p:cNvPr id="11" name="사각형: 둥근 모서리 2">
            <a:extLst>
              <a:ext uri="{FF2B5EF4-FFF2-40B4-BE49-F238E27FC236}">
                <a16:creationId xmlns:a16="http://schemas.microsoft.com/office/drawing/2014/main" id="{A83C4945-5B5A-468D-91F6-EB440F5017DA}"/>
              </a:ext>
            </a:extLst>
          </p:cNvPr>
          <p:cNvSpPr/>
          <p:nvPr userDrawn="1"/>
        </p:nvSpPr>
        <p:spPr>
          <a:xfrm>
            <a:off x="153619" y="52545"/>
            <a:ext cx="11897050" cy="805214"/>
          </a:xfrm>
          <a:prstGeom prst="roundRect">
            <a:avLst>
              <a:gd name="adj" fmla="val 16762"/>
            </a:avLst>
          </a:prstGeom>
          <a:solidFill>
            <a:srgbClr val="331608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9B9BD392-31A3-4CF4-9827-7ED3D2D47296}"/>
              </a:ext>
            </a:extLst>
          </p:cNvPr>
          <p:cNvSpPr/>
          <p:nvPr userDrawn="1"/>
        </p:nvSpPr>
        <p:spPr>
          <a:xfrm>
            <a:off x="131673" y="710910"/>
            <a:ext cx="11945721" cy="5706933"/>
          </a:xfrm>
          <a:prstGeom prst="roundRect">
            <a:avLst>
              <a:gd name="adj" fmla="val 2841"/>
            </a:avLst>
          </a:prstGeom>
          <a:solidFill>
            <a:schemeClr val="bg1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모서리가 둥근 직사각형 27">
            <a:extLst>
              <a:ext uri="{FF2B5EF4-FFF2-40B4-BE49-F238E27FC236}">
                <a16:creationId xmlns:a16="http://schemas.microsoft.com/office/drawing/2014/main" id="{EE70C3DF-A1A5-4C8E-A9D9-A6FDBDE5D8CD}"/>
              </a:ext>
            </a:extLst>
          </p:cNvPr>
          <p:cNvSpPr/>
          <p:nvPr userDrawn="1"/>
        </p:nvSpPr>
        <p:spPr>
          <a:xfrm>
            <a:off x="11609343" y="6522952"/>
            <a:ext cx="604575" cy="256472"/>
          </a:xfrm>
          <a:prstGeom prst="roundRect">
            <a:avLst>
              <a:gd name="adj" fmla="val 0"/>
            </a:avLst>
          </a:prstGeom>
          <a:solidFill>
            <a:srgbClr val="554143"/>
          </a:solidFill>
          <a:ln w="12700" cap="flat">
            <a:noFill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Apple SD 산돌고딕 Neo 옅은체"/>
            </a:endParaRPr>
          </a:p>
        </p:txBody>
      </p:sp>
      <p:cxnSp>
        <p:nvCxnSpPr>
          <p:cNvPr id="16" name="직선 연결선[R] 10">
            <a:extLst>
              <a:ext uri="{FF2B5EF4-FFF2-40B4-BE49-F238E27FC236}">
                <a16:creationId xmlns:a16="http://schemas.microsoft.com/office/drawing/2014/main" id="{9FDB2667-9261-4F3C-B07A-23C61FC9A122}"/>
              </a:ext>
            </a:extLst>
          </p:cNvPr>
          <p:cNvCxnSpPr/>
          <p:nvPr userDrawn="1"/>
        </p:nvCxnSpPr>
        <p:spPr>
          <a:xfrm>
            <a:off x="356924" y="575110"/>
            <a:ext cx="433958" cy="0"/>
          </a:xfrm>
          <a:prstGeom prst="line">
            <a:avLst/>
          </a:prstGeom>
          <a:ln w="38100">
            <a:solidFill>
              <a:srgbClr val="F28C34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F489F8F-B0B4-46E2-A97E-2FA862CEE8C3}"/>
              </a:ext>
            </a:extLst>
          </p:cNvPr>
          <p:cNvSpPr txBox="1"/>
          <p:nvPr userDrawn="1"/>
        </p:nvSpPr>
        <p:spPr>
          <a:xfrm>
            <a:off x="268893" y="150895"/>
            <a:ext cx="609461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n w="12700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00</a:t>
            </a:r>
            <a:endParaRPr lang="ko-KR" altLang="en-US" sz="2400" b="1" dirty="0">
              <a:ln w="12700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E6E6C2-ED65-4FC9-A3D7-1D6B815ABA6D}"/>
              </a:ext>
            </a:extLst>
          </p:cNvPr>
          <p:cNvSpPr txBox="1"/>
          <p:nvPr userDrawn="1"/>
        </p:nvSpPr>
        <p:spPr>
          <a:xfrm>
            <a:off x="864475" y="129042"/>
            <a:ext cx="7862613" cy="5511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lvl="0" algn="l"/>
            <a:r>
              <a:rPr lang="ko-KR" altLang="en-US" sz="2800" b="1" kern="1200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시작하기 전에</a:t>
            </a:r>
            <a:r>
              <a:rPr lang="en-US" altLang="ko-KR" sz="2800" b="1" kern="1200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...</a:t>
            </a:r>
            <a:endParaRPr lang="ko-Kore-KR" altLang="en-US" sz="2800" b="1" kern="1200" dirty="0">
              <a:ln w="12700">
                <a:solidFill>
                  <a:schemeClr val="tx1">
                    <a:lumMod val="85000"/>
                    <a:lumOff val="15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0B26AA11-E267-4882-8BDB-CEB2F6D6750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96" r="28165" b="28902"/>
          <a:stretch/>
        </p:blipFill>
        <p:spPr>
          <a:xfrm>
            <a:off x="11463797" y="140254"/>
            <a:ext cx="441960" cy="511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52299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강의 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9ED9E376-8248-4924-BECA-A6C108BA9D3E}"/>
              </a:ext>
            </a:extLst>
          </p:cNvPr>
          <p:cNvSpPr/>
          <p:nvPr userDrawn="1"/>
        </p:nvSpPr>
        <p:spPr>
          <a:xfrm>
            <a:off x="-21919" y="-80467"/>
            <a:ext cx="12235837" cy="7015277"/>
          </a:xfrm>
          <a:prstGeom prst="rect">
            <a:avLst/>
          </a:prstGeom>
          <a:pattFill prst="ltUpDiag">
            <a:fgClr>
              <a:schemeClr val="tx1">
                <a:lumMod val="85000"/>
                <a:lumOff val="15000"/>
              </a:schemeClr>
            </a:fgClr>
            <a:bgClr>
              <a:srgbClr val="7A6560"/>
            </a:bgClr>
          </a:patt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Apple SD 산돌고딕 Neo 옅은체"/>
            </a:endParaRPr>
          </a:p>
        </p:txBody>
      </p:sp>
      <p:sp>
        <p:nvSpPr>
          <p:cNvPr id="11" name="사각형: 둥근 모서리 2">
            <a:extLst>
              <a:ext uri="{FF2B5EF4-FFF2-40B4-BE49-F238E27FC236}">
                <a16:creationId xmlns:a16="http://schemas.microsoft.com/office/drawing/2014/main" id="{A83C4945-5B5A-468D-91F6-EB440F5017DA}"/>
              </a:ext>
            </a:extLst>
          </p:cNvPr>
          <p:cNvSpPr/>
          <p:nvPr userDrawn="1"/>
        </p:nvSpPr>
        <p:spPr>
          <a:xfrm>
            <a:off x="153619" y="52545"/>
            <a:ext cx="11897050" cy="805214"/>
          </a:xfrm>
          <a:prstGeom prst="roundRect">
            <a:avLst>
              <a:gd name="adj" fmla="val 16762"/>
            </a:avLst>
          </a:prstGeom>
          <a:solidFill>
            <a:srgbClr val="331608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9B9BD392-31A3-4CF4-9827-7ED3D2D47296}"/>
              </a:ext>
            </a:extLst>
          </p:cNvPr>
          <p:cNvSpPr/>
          <p:nvPr userDrawn="1"/>
        </p:nvSpPr>
        <p:spPr>
          <a:xfrm>
            <a:off x="131673" y="710910"/>
            <a:ext cx="11945721" cy="5706933"/>
          </a:xfrm>
          <a:prstGeom prst="roundRect">
            <a:avLst>
              <a:gd name="adj" fmla="val 2841"/>
            </a:avLst>
          </a:prstGeom>
          <a:solidFill>
            <a:schemeClr val="bg1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모서리가 둥근 직사각형 27">
            <a:extLst>
              <a:ext uri="{FF2B5EF4-FFF2-40B4-BE49-F238E27FC236}">
                <a16:creationId xmlns:a16="http://schemas.microsoft.com/office/drawing/2014/main" id="{EE70C3DF-A1A5-4C8E-A9D9-A6FDBDE5D8CD}"/>
              </a:ext>
            </a:extLst>
          </p:cNvPr>
          <p:cNvSpPr/>
          <p:nvPr userDrawn="1"/>
        </p:nvSpPr>
        <p:spPr>
          <a:xfrm>
            <a:off x="11609343" y="6522952"/>
            <a:ext cx="604575" cy="256472"/>
          </a:xfrm>
          <a:prstGeom prst="roundRect">
            <a:avLst>
              <a:gd name="adj" fmla="val 0"/>
            </a:avLst>
          </a:prstGeom>
          <a:solidFill>
            <a:srgbClr val="554143"/>
          </a:solidFill>
          <a:ln w="12700" cap="flat">
            <a:noFill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Apple SD 산돌고딕 Neo 옅은체"/>
            </a:endParaRPr>
          </a:p>
        </p:txBody>
      </p:sp>
      <p:cxnSp>
        <p:nvCxnSpPr>
          <p:cNvPr id="16" name="직선 연결선[R] 10">
            <a:extLst>
              <a:ext uri="{FF2B5EF4-FFF2-40B4-BE49-F238E27FC236}">
                <a16:creationId xmlns:a16="http://schemas.microsoft.com/office/drawing/2014/main" id="{9FDB2667-9261-4F3C-B07A-23C61FC9A122}"/>
              </a:ext>
            </a:extLst>
          </p:cNvPr>
          <p:cNvCxnSpPr/>
          <p:nvPr userDrawn="1"/>
        </p:nvCxnSpPr>
        <p:spPr>
          <a:xfrm>
            <a:off x="356924" y="575110"/>
            <a:ext cx="433958" cy="0"/>
          </a:xfrm>
          <a:prstGeom prst="line">
            <a:avLst/>
          </a:prstGeom>
          <a:ln w="38100">
            <a:solidFill>
              <a:srgbClr val="F28C34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F489F8F-B0B4-46E2-A97E-2FA862CEE8C3}"/>
              </a:ext>
            </a:extLst>
          </p:cNvPr>
          <p:cNvSpPr txBox="1"/>
          <p:nvPr userDrawn="1"/>
        </p:nvSpPr>
        <p:spPr>
          <a:xfrm>
            <a:off x="274503" y="150895"/>
            <a:ext cx="598241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n w="12700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05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E6E6C2-ED65-4FC9-A3D7-1D6B815ABA6D}"/>
              </a:ext>
            </a:extLst>
          </p:cNvPr>
          <p:cNvSpPr txBox="1"/>
          <p:nvPr userDrawn="1"/>
        </p:nvSpPr>
        <p:spPr>
          <a:xfrm>
            <a:off x="864475" y="129042"/>
            <a:ext cx="7862613" cy="5511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lvl="0" algn="l"/>
            <a:r>
              <a:rPr lang="ko-KR" altLang="en-US" sz="2800" b="1" kern="1200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강의 끝</a:t>
            </a:r>
            <a:r>
              <a:rPr lang="en-US" altLang="ko-KR" sz="2800" b="1" kern="1200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!</a:t>
            </a:r>
            <a:endParaRPr lang="ko-Kore-KR" altLang="en-US" sz="2800" b="1" kern="1200" dirty="0">
              <a:ln w="12700">
                <a:solidFill>
                  <a:schemeClr val="tx1">
                    <a:lumMod val="85000"/>
                    <a:lumOff val="15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334FCF67-EA35-4186-8157-7AC624CF30C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96" r="28165" b="28902"/>
          <a:stretch/>
        </p:blipFill>
        <p:spPr>
          <a:xfrm>
            <a:off x="11463797" y="140254"/>
            <a:ext cx="441960" cy="511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132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EA28014C-B6AA-47F5-B6F9-2D5D3B99CE0E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pattFill prst="ltUpDiag">
            <a:fgClr>
              <a:schemeClr val="tx1">
                <a:lumMod val="85000"/>
                <a:lumOff val="15000"/>
              </a:schemeClr>
            </a:fgClr>
            <a:bgClr>
              <a:srgbClr val="7A6560"/>
            </a:bgClr>
          </a:patt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dirty="0">
              <a:sym typeface="Apple SD 산돌고딕 Neo 옅은체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0EFE0276-244D-43BC-92FD-CC2703FDAFCC}"/>
              </a:ext>
            </a:extLst>
          </p:cNvPr>
          <p:cNvCxnSpPr>
            <a:cxnSpLocks/>
          </p:cNvCxnSpPr>
          <p:nvPr userDrawn="1"/>
        </p:nvCxnSpPr>
        <p:spPr>
          <a:xfrm>
            <a:off x="925792" y="3603109"/>
            <a:ext cx="654648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83915A56-30EE-44A7-B8FB-ABC354C01866}"/>
              </a:ext>
            </a:extLst>
          </p:cNvPr>
          <p:cNvSpPr/>
          <p:nvPr userDrawn="1"/>
        </p:nvSpPr>
        <p:spPr>
          <a:xfrm flipV="1">
            <a:off x="925820" y="3894471"/>
            <a:ext cx="10130341" cy="819868"/>
          </a:xfrm>
          <a:prstGeom prst="roundRect">
            <a:avLst>
              <a:gd name="adj" fmla="val 16762"/>
            </a:avLst>
          </a:prstGeom>
          <a:solidFill>
            <a:srgbClr val="331608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ko-KR" altLang="en-US" dirty="0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2ACAA15F-F58C-4CBF-9DC0-9855CDC52502}"/>
              </a:ext>
            </a:extLst>
          </p:cNvPr>
          <p:cNvGrpSpPr/>
          <p:nvPr userDrawn="1"/>
        </p:nvGrpSpPr>
        <p:grpSpPr>
          <a:xfrm>
            <a:off x="925792" y="2774625"/>
            <a:ext cx="435836" cy="108000"/>
            <a:chOff x="1387617" y="2538869"/>
            <a:chExt cx="435836" cy="108000"/>
          </a:xfrm>
        </p:grpSpPr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DE3070B6-99F8-4993-9353-AA5CA31B1F48}"/>
                </a:ext>
              </a:extLst>
            </p:cNvPr>
            <p:cNvSpPr/>
            <p:nvPr/>
          </p:nvSpPr>
          <p:spPr>
            <a:xfrm>
              <a:off x="1387617" y="2538869"/>
              <a:ext cx="108000" cy="108000"/>
            </a:xfrm>
            <a:prstGeom prst="ellipse">
              <a:avLst/>
            </a:prstGeom>
            <a:solidFill>
              <a:srgbClr val="7735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kumimoji="1" lang="ko-Kore-KR" altLang="en-US"/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EBEB1B7A-5865-4E76-8EAA-DB937819AB96}"/>
                </a:ext>
              </a:extLst>
            </p:cNvPr>
            <p:cNvSpPr/>
            <p:nvPr/>
          </p:nvSpPr>
          <p:spPr>
            <a:xfrm>
              <a:off x="1551764" y="2538869"/>
              <a:ext cx="108000" cy="108000"/>
            </a:xfrm>
            <a:prstGeom prst="ellipse">
              <a:avLst/>
            </a:prstGeom>
            <a:solidFill>
              <a:srgbClr val="F4731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kumimoji="1" lang="ko-Kore-KR" altLang="en-US"/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81B76E4E-136F-477A-AA29-C43E5CF53EFB}"/>
                </a:ext>
              </a:extLst>
            </p:cNvPr>
            <p:cNvSpPr/>
            <p:nvPr/>
          </p:nvSpPr>
          <p:spPr>
            <a:xfrm>
              <a:off x="1715453" y="2538869"/>
              <a:ext cx="108000" cy="108000"/>
            </a:xfrm>
            <a:prstGeom prst="ellipse">
              <a:avLst/>
            </a:prstGeom>
            <a:solidFill>
              <a:srgbClr val="F28C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86FBD4FF-4165-45CD-A4F1-A4082E6C5FDE}"/>
              </a:ext>
            </a:extLst>
          </p:cNvPr>
          <p:cNvSpPr txBox="1"/>
          <p:nvPr userDrawn="1"/>
        </p:nvSpPr>
        <p:spPr>
          <a:xfrm>
            <a:off x="49683" y="6597707"/>
            <a:ext cx="9507017" cy="2587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9531" tIns="59531" rIns="59531" bIns="59531" numCol="1" spcCol="38100" rtlCol="0" anchor="t">
            <a:noAutofit/>
          </a:bodyPr>
          <a:lstStyle/>
          <a:p>
            <a:pPr algn="l" hangingPunct="1"/>
            <a:r>
              <a:rPr kumimoji="1" lang="en-US" altLang="en-US" sz="900" b="1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Copyright 2022.  </a:t>
            </a:r>
            <a:r>
              <a:rPr kumimoji="1" lang="en-US" altLang="en-US" sz="900" b="1" dirty="0" err="1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Deep&amp;High</a:t>
            </a:r>
            <a:r>
              <a:rPr kumimoji="1" lang="en-US" altLang="ko-KR" sz="900" b="1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.</a:t>
            </a:r>
            <a:r>
              <a:rPr kumimoji="1" lang="ko-KR" altLang="en-US" sz="900" b="1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kumimoji="1" lang="en-US" altLang="ko-KR" sz="900" b="1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A</a:t>
            </a:r>
            <a:r>
              <a:rPr kumimoji="1" lang="en-US" altLang="en-US" sz="900" b="1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ll rights reserved. </a:t>
            </a:r>
          </a:p>
        </p:txBody>
      </p:sp>
      <p:sp>
        <p:nvSpPr>
          <p:cNvPr id="14" name="육각형 13">
            <a:extLst>
              <a:ext uri="{FF2B5EF4-FFF2-40B4-BE49-F238E27FC236}">
                <a16:creationId xmlns:a16="http://schemas.microsoft.com/office/drawing/2014/main" id="{77FD76FE-2C3B-4DD3-BE16-EE74C714283B}"/>
              </a:ext>
            </a:extLst>
          </p:cNvPr>
          <p:cNvSpPr/>
          <p:nvPr userDrawn="1"/>
        </p:nvSpPr>
        <p:spPr>
          <a:xfrm rot="16200000" flipH="1">
            <a:off x="8588113" y="-579850"/>
            <a:ext cx="3570513" cy="3075588"/>
          </a:xfrm>
          <a:prstGeom prst="hexagon">
            <a:avLst/>
          </a:prstGeom>
          <a:solidFill>
            <a:srgbClr val="F7E1D1"/>
          </a:solidFill>
          <a:ln w="180975" cap="rnd">
            <a:solidFill>
              <a:srgbClr val="F7E1D1"/>
            </a:solidFill>
            <a:round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ko-KR" altLang="en-US" dirty="0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7F077F20-38D0-4D86-B4BF-CE9FC86BCF5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9576" y="476931"/>
            <a:ext cx="2127585" cy="1401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08623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강의 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9ED9E376-8248-4924-BECA-A6C108BA9D3E}"/>
              </a:ext>
            </a:extLst>
          </p:cNvPr>
          <p:cNvSpPr/>
          <p:nvPr userDrawn="1"/>
        </p:nvSpPr>
        <p:spPr>
          <a:xfrm>
            <a:off x="-21919" y="-80467"/>
            <a:ext cx="12235837" cy="7015277"/>
          </a:xfrm>
          <a:prstGeom prst="rect">
            <a:avLst/>
          </a:prstGeom>
          <a:pattFill prst="ltUpDiag">
            <a:fgClr>
              <a:schemeClr val="tx1">
                <a:lumMod val="85000"/>
                <a:lumOff val="15000"/>
              </a:schemeClr>
            </a:fgClr>
            <a:bgClr>
              <a:srgbClr val="7A6560"/>
            </a:bgClr>
          </a:patt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Apple SD 산돌고딕 Neo 옅은체"/>
            </a:endParaRPr>
          </a:p>
        </p:txBody>
      </p:sp>
      <p:sp>
        <p:nvSpPr>
          <p:cNvPr id="11" name="사각형: 둥근 모서리 2">
            <a:extLst>
              <a:ext uri="{FF2B5EF4-FFF2-40B4-BE49-F238E27FC236}">
                <a16:creationId xmlns:a16="http://schemas.microsoft.com/office/drawing/2014/main" id="{A83C4945-5B5A-468D-91F6-EB440F5017DA}"/>
              </a:ext>
            </a:extLst>
          </p:cNvPr>
          <p:cNvSpPr/>
          <p:nvPr userDrawn="1"/>
        </p:nvSpPr>
        <p:spPr>
          <a:xfrm>
            <a:off x="153619" y="52545"/>
            <a:ext cx="11897050" cy="805214"/>
          </a:xfrm>
          <a:prstGeom prst="roundRect">
            <a:avLst>
              <a:gd name="adj" fmla="val 16762"/>
            </a:avLst>
          </a:prstGeom>
          <a:solidFill>
            <a:srgbClr val="331608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9B9BD392-31A3-4CF4-9827-7ED3D2D47296}"/>
              </a:ext>
            </a:extLst>
          </p:cNvPr>
          <p:cNvSpPr/>
          <p:nvPr userDrawn="1"/>
        </p:nvSpPr>
        <p:spPr>
          <a:xfrm>
            <a:off x="131673" y="710910"/>
            <a:ext cx="11945721" cy="5706933"/>
          </a:xfrm>
          <a:prstGeom prst="roundRect">
            <a:avLst>
              <a:gd name="adj" fmla="val 2841"/>
            </a:avLst>
          </a:prstGeom>
          <a:solidFill>
            <a:schemeClr val="bg1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모서리가 둥근 직사각형 27">
            <a:extLst>
              <a:ext uri="{FF2B5EF4-FFF2-40B4-BE49-F238E27FC236}">
                <a16:creationId xmlns:a16="http://schemas.microsoft.com/office/drawing/2014/main" id="{EE70C3DF-A1A5-4C8E-A9D9-A6FDBDE5D8CD}"/>
              </a:ext>
            </a:extLst>
          </p:cNvPr>
          <p:cNvSpPr/>
          <p:nvPr userDrawn="1"/>
        </p:nvSpPr>
        <p:spPr>
          <a:xfrm>
            <a:off x="11609343" y="6522952"/>
            <a:ext cx="604575" cy="256472"/>
          </a:xfrm>
          <a:prstGeom prst="roundRect">
            <a:avLst>
              <a:gd name="adj" fmla="val 0"/>
            </a:avLst>
          </a:prstGeom>
          <a:solidFill>
            <a:srgbClr val="554143"/>
          </a:solidFill>
          <a:ln w="12700" cap="flat">
            <a:noFill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Apple SD 산돌고딕 Neo 옅은체"/>
            </a:endParaRPr>
          </a:p>
        </p:txBody>
      </p:sp>
      <p:cxnSp>
        <p:nvCxnSpPr>
          <p:cNvPr id="16" name="직선 연결선[R] 10">
            <a:extLst>
              <a:ext uri="{FF2B5EF4-FFF2-40B4-BE49-F238E27FC236}">
                <a16:creationId xmlns:a16="http://schemas.microsoft.com/office/drawing/2014/main" id="{9FDB2667-9261-4F3C-B07A-23C61FC9A122}"/>
              </a:ext>
            </a:extLst>
          </p:cNvPr>
          <p:cNvCxnSpPr/>
          <p:nvPr userDrawn="1"/>
        </p:nvCxnSpPr>
        <p:spPr>
          <a:xfrm>
            <a:off x="356924" y="575110"/>
            <a:ext cx="433958" cy="0"/>
          </a:xfrm>
          <a:prstGeom prst="line">
            <a:avLst/>
          </a:prstGeom>
          <a:ln w="38100">
            <a:solidFill>
              <a:srgbClr val="F28C34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F489F8F-B0B4-46E2-A97E-2FA862CEE8C3}"/>
              </a:ext>
            </a:extLst>
          </p:cNvPr>
          <p:cNvSpPr txBox="1"/>
          <p:nvPr userDrawn="1"/>
        </p:nvSpPr>
        <p:spPr>
          <a:xfrm>
            <a:off x="268892" y="150895"/>
            <a:ext cx="609462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n w="12700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06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E6E6C2-ED65-4FC9-A3D7-1D6B815ABA6D}"/>
              </a:ext>
            </a:extLst>
          </p:cNvPr>
          <p:cNvSpPr txBox="1"/>
          <p:nvPr userDrawn="1"/>
        </p:nvSpPr>
        <p:spPr>
          <a:xfrm>
            <a:off x="864475" y="129042"/>
            <a:ext cx="7862613" cy="5511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lvl="0" algn="l"/>
            <a:r>
              <a:rPr lang="ko-KR" altLang="en-US" sz="2800" b="1" kern="1200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보충 자료</a:t>
            </a:r>
            <a:endParaRPr lang="ko-Kore-KR" altLang="en-US" sz="2800" b="1" kern="1200" dirty="0">
              <a:ln w="12700">
                <a:solidFill>
                  <a:schemeClr val="tx1">
                    <a:lumMod val="85000"/>
                    <a:lumOff val="15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334FCF67-EA35-4186-8157-7AC624CF30C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96" r="28165" b="28902"/>
          <a:stretch/>
        </p:blipFill>
        <p:spPr>
          <a:xfrm>
            <a:off x="11463797" y="140254"/>
            <a:ext cx="441960" cy="511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224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D38722C5-0152-4890-9854-60CDBDF9582B}"/>
              </a:ext>
            </a:extLst>
          </p:cNvPr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pattFill prst="ltUpDiag">
            <a:fgClr>
              <a:schemeClr val="tx1">
                <a:lumMod val="85000"/>
                <a:lumOff val="15000"/>
              </a:schemeClr>
            </a:fgClr>
            <a:bgClr>
              <a:srgbClr val="7A6560"/>
            </a:bgClr>
          </a:patt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Apple SD 산돌고딕 Neo 옅은체"/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77CB857D-7882-44EC-8B90-365146442F52}"/>
              </a:ext>
            </a:extLst>
          </p:cNvPr>
          <p:cNvSpPr/>
          <p:nvPr userDrawn="1"/>
        </p:nvSpPr>
        <p:spPr>
          <a:xfrm>
            <a:off x="-385531" y="180007"/>
            <a:ext cx="4161757" cy="6472871"/>
          </a:xfrm>
          <a:prstGeom prst="roundRect">
            <a:avLst>
              <a:gd name="adj" fmla="val 2841"/>
            </a:avLst>
          </a:prstGeom>
          <a:solidFill>
            <a:schemeClr val="bg1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AA4677-F573-4943-A859-B167428CDEEA}"/>
              </a:ext>
            </a:extLst>
          </p:cNvPr>
          <p:cNvSpPr txBox="1"/>
          <p:nvPr userDrawn="1"/>
        </p:nvSpPr>
        <p:spPr>
          <a:xfrm>
            <a:off x="440529" y="652250"/>
            <a:ext cx="3256614" cy="73577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C</a:t>
            </a:r>
            <a:r>
              <a:rPr kumimoji="0" lang="en-US" altLang="ko-KR" sz="11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en-US" altLang="ko-KR" sz="40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o</a:t>
            </a:r>
            <a:r>
              <a:rPr lang="en-US" altLang="ko-KR" sz="1100" kern="0" dirty="0">
                <a:solidFill>
                  <a:srgbClr val="331608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en-US" altLang="ko-KR" sz="40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n</a:t>
            </a:r>
            <a:r>
              <a:rPr lang="en-US" altLang="ko-KR" sz="1100" kern="0" dirty="0">
                <a:solidFill>
                  <a:srgbClr val="331608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en-US" altLang="ko-KR" sz="40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t</a:t>
            </a:r>
            <a:r>
              <a:rPr lang="en-US" altLang="ko-KR" sz="1100" kern="0" dirty="0">
                <a:solidFill>
                  <a:srgbClr val="331608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en-US" altLang="ko-KR" sz="40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e</a:t>
            </a:r>
            <a:r>
              <a:rPr lang="en-US" altLang="ko-KR" sz="1100" kern="0" dirty="0">
                <a:solidFill>
                  <a:srgbClr val="331608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en-US" altLang="ko-KR" sz="40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n</a:t>
            </a:r>
            <a:r>
              <a:rPr lang="en-US" altLang="ko-KR" sz="1100" kern="0" dirty="0">
                <a:solidFill>
                  <a:srgbClr val="331608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en-US" altLang="ko-KR" sz="40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t</a:t>
            </a:r>
            <a:r>
              <a:rPr lang="en-US" altLang="ko-KR" sz="1100" kern="0" dirty="0">
                <a:solidFill>
                  <a:srgbClr val="331608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en-US" altLang="ko-KR" sz="40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s </a:t>
            </a:r>
            <a:endParaRPr kumimoji="0" lang="ko-Kore-KR" altLang="en-US" sz="4000" b="0" i="0" u="none" strike="noStrike" kern="0" cap="none" spc="0" normalizeH="0" baseline="0" noProof="0" dirty="0">
              <a:ln>
                <a:noFill/>
              </a:ln>
              <a:solidFill>
                <a:srgbClr val="331608"/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0567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17E7FCDA-580F-4E5D-9B15-4AFFF51E579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pattFill prst="ltUpDiag">
            <a:fgClr>
              <a:schemeClr val="tx1">
                <a:lumMod val="85000"/>
                <a:lumOff val="15000"/>
              </a:schemeClr>
            </a:fgClr>
            <a:bgClr>
              <a:srgbClr val="7A6560"/>
            </a:bgClr>
          </a:patt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Apple SD 산돌고딕 Neo 옅은체"/>
            </a:endParaRPr>
          </a:p>
        </p:txBody>
      </p:sp>
      <p:sp>
        <p:nvSpPr>
          <p:cNvPr id="9" name="사각형: 둥근 모서리 2">
            <a:extLst>
              <a:ext uri="{FF2B5EF4-FFF2-40B4-BE49-F238E27FC236}">
                <a16:creationId xmlns:a16="http://schemas.microsoft.com/office/drawing/2014/main" id="{ECA79844-7B49-4FFE-AB15-E00E2997873D}"/>
              </a:ext>
            </a:extLst>
          </p:cNvPr>
          <p:cNvSpPr/>
          <p:nvPr userDrawn="1"/>
        </p:nvSpPr>
        <p:spPr>
          <a:xfrm>
            <a:off x="153619" y="217645"/>
            <a:ext cx="11897050" cy="805214"/>
          </a:xfrm>
          <a:prstGeom prst="roundRect">
            <a:avLst>
              <a:gd name="adj" fmla="val 16762"/>
            </a:avLst>
          </a:prstGeom>
          <a:solidFill>
            <a:srgbClr val="331608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E3FD2681-C722-43E6-AAA4-137A0E53A252}"/>
              </a:ext>
            </a:extLst>
          </p:cNvPr>
          <p:cNvSpPr/>
          <p:nvPr userDrawn="1"/>
        </p:nvSpPr>
        <p:spPr>
          <a:xfrm>
            <a:off x="131673" y="876010"/>
            <a:ext cx="11945721" cy="5706933"/>
          </a:xfrm>
          <a:prstGeom prst="roundRect">
            <a:avLst>
              <a:gd name="adj" fmla="val 2841"/>
            </a:avLst>
          </a:prstGeom>
          <a:solidFill>
            <a:schemeClr val="bg1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ko-KR" altLang="en-US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49C7492C-B1D2-4CA6-B39F-AF19D1EE2C6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96" r="28165" b="28902"/>
          <a:stretch/>
        </p:blipFill>
        <p:spPr>
          <a:xfrm>
            <a:off x="11463797" y="305354"/>
            <a:ext cx="441960" cy="51199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925484A-C52C-4DB0-9013-5B423A28B7D1}"/>
              </a:ext>
            </a:extLst>
          </p:cNvPr>
          <p:cNvSpPr txBox="1"/>
          <p:nvPr userDrawn="1"/>
        </p:nvSpPr>
        <p:spPr>
          <a:xfrm>
            <a:off x="2298163" y="271272"/>
            <a:ext cx="7862613" cy="5511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lvl="0" algn="ctr"/>
            <a:r>
              <a:rPr lang="en-US" altLang="ko-Kore-KR" sz="2800" b="1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Contents</a:t>
            </a:r>
            <a:endParaRPr lang="ko-Kore-KR" altLang="en-US" sz="2800" b="1" kern="1200" dirty="0">
              <a:ln w="12700">
                <a:solidFill>
                  <a:schemeClr val="tx1">
                    <a:lumMod val="85000"/>
                    <a:lumOff val="15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cxnSp>
        <p:nvCxnSpPr>
          <p:cNvPr id="13" name="직선 연결선[R] 10">
            <a:extLst>
              <a:ext uri="{FF2B5EF4-FFF2-40B4-BE49-F238E27FC236}">
                <a16:creationId xmlns:a16="http://schemas.microsoft.com/office/drawing/2014/main" id="{28AB99A7-5C1E-493D-B434-D0496787EBAA}"/>
              </a:ext>
            </a:extLst>
          </p:cNvPr>
          <p:cNvCxnSpPr>
            <a:cxnSpLocks/>
          </p:cNvCxnSpPr>
          <p:nvPr userDrawn="1"/>
        </p:nvCxnSpPr>
        <p:spPr>
          <a:xfrm>
            <a:off x="3619412" y="782860"/>
            <a:ext cx="5027876" cy="0"/>
          </a:xfrm>
          <a:prstGeom prst="line">
            <a:avLst/>
          </a:prstGeom>
          <a:ln w="38100">
            <a:solidFill>
              <a:srgbClr val="F28C34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72704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문서 설정 가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9ED9E376-8248-4924-BECA-A6C108BA9D3E}"/>
              </a:ext>
            </a:extLst>
          </p:cNvPr>
          <p:cNvSpPr/>
          <p:nvPr userDrawn="1"/>
        </p:nvSpPr>
        <p:spPr>
          <a:xfrm>
            <a:off x="-21919" y="-80467"/>
            <a:ext cx="12235837" cy="7015277"/>
          </a:xfrm>
          <a:prstGeom prst="rect">
            <a:avLst/>
          </a:prstGeom>
          <a:pattFill prst="ltUpDiag">
            <a:fgClr>
              <a:schemeClr val="tx1">
                <a:lumMod val="85000"/>
                <a:lumOff val="15000"/>
              </a:schemeClr>
            </a:fgClr>
            <a:bgClr>
              <a:srgbClr val="7A6560"/>
            </a:bgClr>
          </a:patt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Apple SD 산돌고딕 Neo 옅은체"/>
            </a:endParaRPr>
          </a:p>
        </p:txBody>
      </p:sp>
      <p:sp>
        <p:nvSpPr>
          <p:cNvPr id="11" name="사각형: 둥근 모서리 2">
            <a:extLst>
              <a:ext uri="{FF2B5EF4-FFF2-40B4-BE49-F238E27FC236}">
                <a16:creationId xmlns:a16="http://schemas.microsoft.com/office/drawing/2014/main" id="{A83C4945-5B5A-468D-91F6-EB440F5017DA}"/>
              </a:ext>
            </a:extLst>
          </p:cNvPr>
          <p:cNvSpPr/>
          <p:nvPr userDrawn="1"/>
        </p:nvSpPr>
        <p:spPr>
          <a:xfrm>
            <a:off x="153619" y="52545"/>
            <a:ext cx="11897050" cy="805214"/>
          </a:xfrm>
          <a:prstGeom prst="roundRect">
            <a:avLst>
              <a:gd name="adj" fmla="val 16762"/>
            </a:avLst>
          </a:prstGeom>
          <a:solidFill>
            <a:srgbClr val="331608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9B9BD392-31A3-4CF4-9827-7ED3D2D47296}"/>
              </a:ext>
            </a:extLst>
          </p:cNvPr>
          <p:cNvSpPr/>
          <p:nvPr userDrawn="1"/>
        </p:nvSpPr>
        <p:spPr>
          <a:xfrm>
            <a:off x="131673" y="710910"/>
            <a:ext cx="11945721" cy="5706933"/>
          </a:xfrm>
          <a:prstGeom prst="roundRect">
            <a:avLst>
              <a:gd name="adj" fmla="val 2841"/>
            </a:avLst>
          </a:prstGeom>
          <a:solidFill>
            <a:schemeClr val="bg1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모서리가 둥근 직사각형 27">
            <a:extLst>
              <a:ext uri="{FF2B5EF4-FFF2-40B4-BE49-F238E27FC236}">
                <a16:creationId xmlns:a16="http://schemas.microsoft.com/office/drawing/2014/main" id="{EE70C3DF-A1A5-4C8E-A9D9-A6FDBDE5D8CD}"/>
              </a:ext>
            </a:extLst>
          </p:cNvPr>
          <p:cNvSpPr/>
          <p:nvPr userDrawn="1"/>
        </p:nvSpPr>
        <p:spPr>
          <a:xfrm>
            <a:off x="11609343" y="6522952"/>
            <a:ext cx="604575" cy="256472"/>
          </a:xfrm>
          <a:prstGeom prst="roundRect">
            <a:avLst>
              <a:gd name="adj" fmla="val 0"/>
            </a:avLst>
          </a:prstGeom>
          <a:solidFill>
            <a:srgbClr val="554143"/>
          </a:solidFill>
          <a:ln w="12700" cap="flat">
            <a:noFill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Apple SD 산돌고딕 Neo 옅은체"/>
            </a:endParaRPr>
          </a:p>
        </p:txBody>
      </p:sp>
      <p:cxnSp>
        <p:nvCxnSpPr>
          <p:cNvPr id="16" name="직선 연결선[R] 10">
            <a:extLst>
              <a:ext uri="{FF2B5EF4-FFF2-40B4-BE49-F238E27FC236}">
                <a16:creationId xmlns:a16="http://schemas.microsoft.com/office/drawing/2014/main" id="{9FDB2667-9261-4F3C-B07A-23C61FC9A122}"/>
              </a:ext>
            </a:extLst>
          </p:cNvPr>
          <p:cNvCxnSpPr/>
          <p:nvPr userDrawn="1"/>
        </p:nvCxnSpPr>
        <p:spPr>
          <a:xfrm>
            <a:off x="356924" y="575110"/>
            <a:ext cx="433958" cy="0"/>
          </a:xfrm>
          <a:prstGeom prst="line">
            <a:avLst/>
          </a:prstGeom>
          <a:ln w="38100">
            <a:solidFill>
              <a:srgbClr val="F28C34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F489F8F-B0B4-46E2-A97E-2FA862CEE8C3}"/>
              </a:ext>
            </a:extLst>
          </p:cNvPr>
          <p:cNvSpPr txBox="1"/>
          <p:nvPr userDrawn="1"/>
        </p:nvSpPr>
        <p:spPr>
          <a:xfrm>
            <a:off x="309768" y="150895"/>
            <a:ext cx="52771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n w="12700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01</a:t>
            </a:r>
            <a:endParaRPr lang="ko-KR" altLang="en-US" sz="2400" b="1" dirty="0">
              <a:ln w="12700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E6E6C2-ED65-4FC9-A3D7-1D6B815ABA6D}"/>
              </a:ext>
            </a:extLst>
          </p:cNvPr>
          <p:cNvSpPr txBox="1"/>
          <p:nvPr userDrawn="1"/>
        </p:nvSpPr>
        <p:spPr>
          <a:xfrm>
            <a:off x="864475" y="129042"/>
            <a:ext cx="7862613" cy="5511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lvl="0" algn="l"/>
            <a:r>
              <a:rPr lang="ko-KR" altLang="en-US" sz="2800" b="1" kern="1200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인공지능이란</a:t>
            </a:r>
            <a:r>
              <a:rPr lang="en-US" altLang="ko-KR" sz="2800" b="1" kern="1200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?</a:t>
            </a:r>
            <a:endParaRPr lang="ko-Kore-KR" altLang="en-US" sz="2800" b="1" kern="1200" dirty="0">
              <a:ln w="12700">
                <a:solidFill>
                  <a:schemeClr val="tx1">
                    <a:lumMod val="85000"/>
                    <a:lumOff val="15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1C1C2658-0CB3-4976-8B65-29BF4A52E93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96" r="28165" b="28902"/>
          <a:stretch/>
        </p:blipFill>
        <p:spPr>
          <a:xfrm>
            <a:off x="11463797" y="140254"/>
            <a:ext cx="441960" cy="511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7058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코드 가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9ED9E376-8248-4924-BECA-A6C108BA9D3E}"/>
              </a:ext>
            </a:extLst>
          </p:cNvPr>
          <p:cNvSpPr/>
          <p:nvPr userDrawn="1"/>
        </p:nvSpPr>
        <p:spPr>
          <a:xfrm>
            <a:off x="-21919" y="-80467"/>
            <a:ext cx="12235837" cy="7015277"/>
          </a:xfrm>
          <a:prstGeom prst="rect">
            <a:avLst/>
          </a:prstGeom>
          <a:pattFill prst="ltUpDiag">
            <a:fgClr>
              <a:schemeClr val="tx1">
                <a:lumMod val="85000"/>
                <a:lumOff val="15000"/>
              </a:schemeClr>
            </a:fgClr>
            <a:bgClr>
              <a:srgbClr val="7A6560"/>
            </a:bgClr>
          </a:patt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Apple SD 산돌고딕 Neo 옅은체"/>
            </a:endParaRPr>
          </a:p>
        </p:txBody>
      </p:sp>
      <p:sp>
        <p:nvSpPr>
          <p:cNvPr id="11" name="사각형: 둥근 모서리 2">
            <a:extLst>
              <a:ext uri="{FF2B5EF4-FFF2-40B4-BE49-F238E27FC236}">
                <a16:creationId xmlns:a16="http://schemas.microsoft.com/office/drawing/2014/main" id="{A83C4945-5B5A-468D-91F6-EB440F5017DA}"/>
              </a:ext>
            </a:extLst>
          </p:cNvPr>
          <p:cNvSpPr/>
          <p:nvPr userDrawn="1"/>
        </p:nvSpPr>
        <p:spPr>
          <a:xfrm>
            <a:off x="153619" y="52545"/>
            <a:ext cx="11897050" cy="805214"/>
          </a:xfrm>
          <a:prstGeom prst="roundRect">
            <a:avLst>
              <a:gd name="adj" fmla="val 16762"/>
            </a:avLst>
          </a:prstGeom>
          <a:solidFill>
            <a:srgbClr val="331608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9B9BD392-31A3-4CF4-9827-7ED3D2D47296}"/>
              </a:ext>
            </a:extLst>
          </p:cNvPr>
          <p:cNvSpPr/>
          <p:nvPr userDrawn="1"/>
        </p:nvSpPr>
        <p:spPr>
          <a:xfrm>
            <a:off x="131673" y="710910"/>
            <a:ext cx="11945721" cy="5706933"/>
          </a:xfrm>
          <a:prstGeom prst="roundRect">
            <a:avLst>
              <a:gd name="adj" fmla="val 2841"/>
            </a:avLst>
          </a:prstGeom>
          <a:solidFill>
            <a:schemeClr val="bg1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모서리가 둥근 직사각형 27">
            <a:extLst>
              <a:ext uri="{FF2B5EF4-FFF2-40B4-BE49-F238E27FC236}">
                <a16:creationId xmlns:a16="http://schemas.microsoft.com/office/drawing/2014/main" id="{EE70C3DF-A1A5-4C8E-A9D9-A6FDBDE5D8CD}"/>
              </a:ext>
            </a:extLst>
          </p:cNvPr>
          <p:cNvSpPr/>
          <p:nvPr userDrawn="1"/>
        </p:nvSpPr>
        <p:spPr>
          <a:xfrm>
            <a:off x="11609343" y="6522952"/>
            <a:ext cx="604575" cy="256472"/>
          </a:xfrm>
          <a:prstGeom prst="roundRect">
            <a:avLst>
              <a:gd name="adj" fmla="val 0"/>
            </a:avLst>
          </a:prstGeom>
          <a:solidFill>
            <a:srgbClr val="554143"/>
          </a:solidFill>
          <a:ln w="12700" cap="flat">
            <a:noFill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Apple SD 산돌고딕 Neo 옅은체"/>
            </a:endParaRPr>
          </a:p>
        </p:txBody>
      </p:sp>
      <p:cxnSp>
        <p:nvCxnSpPr>
          <p:cNvPr id="16" name="직선 연결선[R] 10">
            <a:extLst>
              <a:ext uri="{FF2B5EF4-FFF2-40B4-BE49-F238E27FC236}">
                <a16:creationId xmlns:a16="http://schemas.microsoft.com/office/drawing/2014/main" id="{9FDB2667-9261-4F3C-B07A-23C61FC9A122}"/>
              </a:ext>
            </a:extLst>
          </p:cNvPr>
          <p:cNvCxnSpPr/>
          <p:nvPr userDrawn="1"/>
        </p:nvCxnSpPr>
        <p:spPr>
          <a:xfrm>
            <a:off x="356924" y="575110"/>
            <a:ext cx="433958" cy="0"/>
          </a:xfrm>
          <a:prstGeom prst="line">
            <a:avLst/>
          </a:prstGeom>
          <a:ln w="38100">
            <a:solidFill>
              <a:srgbClr val="F28C34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F489F8F-B0B4-46E2-A97E-2FA862CEE8C3}"/>
              </a:ext>
            </a:extLst>
          </p:cNvPr>
          <p:cNvSpPr txBox="1"/>
          <p:nvPr userDrawn="1"/>
        </p:nvSpPr>
        <p:spPr>
          <a:xfrm>
            <a:off x="281716" y="150895"/>
            <a:ext cx="583814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n w="12700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02</a:t>
            </a:r>
            <a:endParaRPr lang="ko-KR" altLang="en-US" sz="2400" b="1" dirty="0">
              <a:ln w="12700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E6E6C2-ED65-4FC9-A3D7-1D6B815ABA6D}"/>
              </a:ext>
            </a:extLst>
          </p:cNvPr>
          <p:cNvSpPr txBox="1"/>
          <p:nvPr userDrawn="1"/>
        </p:nvSpPr>
        <p:spPr>
          <a:xfrm>
            <a:off x="864475" y="129042"/>
            <a:ext cx="7862613" cy="5511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lvl="0" algn="l"/>
            <a:r>
              <a:rPr lang="ko-KR" altLang="en-US" sz="2800" b="1" kern="1200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인공지능 학습의 기초 개념</a:t>
            </a:r>
            <a:endParaRPr lang="ko-Kore-KR" altLang="en-US" sz="2800" b="1" kern="1200" dirty="0">
              <a:ln w="12700">
                <a:solidFill>
                  <a:schemeClr val="tx1">
                    <a:lumMod val="85000"/>
                    <a:lumOff val="15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99F8DBA7-709B-4D09-9097-232ABB0D48F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96" r="28165" b="28902"/>
          <a:stretch/>
        </p:blipFill>
        <p:spPr>
          <a:xfrm>
            <a:off x="11463797" y="140254"/>
            <a:ext cx="441960" cy="511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775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서체 가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9ED9E376-8248-4924-BECA-A6C108BA9D3E}"/>
              </a:ext>
            </a:extLst>
          </p:cNvPr>
          <p:cNvSpPr/>
          <p:nvPr userDrawn="1"/>
        </p:nvSpPr>
        <p:spPr>
          <a:xfrm>
            <a:off x="-21919" y="-80467"/>
            <a:ext cx="12235837" cy="7015277"/>
          </a:xfrm>
          <a:prstGeom prst="rect">
            <a:avLst/>
          </a:prstGeom>
          <a:pattFill prst="ltUpDiag">
            <a:fgClr>
              <a:schemeClr val="tx1">
                <a:lumMod val="85000"/>
                <a:lumOff val="15000"/>
              </a:schemeClr>
            </a:fgClr>
            <a:bgClr>
              <a:srgbClr val="7A6560"/>
            </a:bgClr>
          </a:patt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Apple SD 산돌고딕 Neo 옅은체"/>
            </a:endParaRPr>
          </a:p>
        </p:txBody>
      </p:sp>
      <p:sp>
        <p:nvSpPr>
          <p:cNvPr id="11" name="사각형: 둥근 모서리 2">
            <a:extLst>
              <a:ext uri="{FF2B5EF4-FFF2-40B4-BE49-F238E27FC236}">
                <a16:creationId xmlns:a16="http://schemas.microsoft.com/office/drawing/2014/main" id="{A83C4945-5B5A-468D-91F6-EB440F5017DA}"/>
              </a:ext>
            </a:extLst>
          </p:cNvPr>
          <p:cNvSpPr/>
          <p:nvPr userDrawn="1"/>
        </p:nvSpPr>
        <p:spPr>
          <a:xfrm>
            <a:off x="153619" y="52545"/>
            <a:ext cx="11897050" cy="805214"/>
          </a:xfrm>
          <a:prstGeom prst="roundRect">
            <a:avLst>
              <a:gd name="adj" fmla="val 16762"/>
            </a:avLst>
          </a:prstGeom>
          <a:solidFill>
            <a:srgbClr val="331608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9B9BD392-31A3-4CF4-9827-7ED3D2D47296}"/>
              </a:ext>
            </a:extLst>
          </p:cNvPr>
          <p:cNvSpPr/>
          <p:nvPr userDrawn="1"/>
        </p:nvSpPr>
        <p:spPr>
          <a:xfrm>
            <a:off x="131673" y="710910"/>
            <a:ext cx="11945721" cy="5706933"/>
          </a:xfrm>
          <a:prstGeom prst="roundRect">
            <a:avLst>
              <a:gd name="adj" fmla="val 2841"/>
            </a:avLst>
          </a:prstGeom>
          <a:solidFill>
            <a:schemeClr val="bg1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모서리가 둥근 직사각형 27">
            <a:extLst>
              <a:ext uri="{FF2B5EF4-FFF2-40B4-BE49-F238E27FC236}">
                <a16:creationId xmlns:a16="http://schemas.microsoft.com/office/drawing/2014/main" id="{EE70C3DF-A1A5-4C8E-A9D9-A6FDBDE5D8CD}"/>
              </a:ext>
            </a:extLst>
          </p:cNvPr>
          <p:cNvSpPr/>
          <p:nvPr userDrawn="1"/>
        </p:nvSpPr>
        <p:spPr>
          <a:xfrm>
            <a:off x="11609343" y="6522952"/>
            <a:ext cx="604575" cy="256472"/>
          </a:xfrm>
          <a:prstGeom prst="roundRect">
            <a:avLst>
              <a:gd name="adj" fmla="val 0"/>
            </a:avLst>
          </a:prstGeom>
          <a:solidFill>
            <a:srgbClr val="554143"/>
          </a:solidFill>
          <a:ln w="12700" cap="flat">
            <a:noFill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Apple SD 산돌고딕 Neo 옅은체"/>
            </a:endParaRPr>
          </a:p>
        </p:txBody>
      </p:sp>
      <p:cxnSp>
        <p:nvCxnSpPr>
          <p:cNvPr id="16" name="직선 연결선[R] 10">
            <a:extLst>
              <a:ext uri="{FF2B5EF4-FFF2-40B4-BE49-F238E27FC236}">
                <a16:creationId xmlns:a16="http://schemas.microsoft.com/office/drawing/2014/main" id="{9FDB2667-9261-4F3C-B07A-23C61FC9A122}"/>
              </a:ext>
            </a:extLst>
          </p:cNvPr>
          <p:cNvCxnSpPr/>
          <p:nvPr userDrawn="1"/>
        </p:nvCxnSpPr>
        <p:spPr>
          <a:xfrm>
            <a:off x="356924" y="575110"/>
            <a:ext cx="433958" cy="0"/>
          </a:xfrm>
          <a:prstGeom prst="line">
            <a:avLst/>
          </a:prstGeom>
          <a:ln w="38100">
            <a:solidFill>
              <a:srgbClr val="F28C34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F489F8F-B0B4-46E2-A97E-2FA862CEE8C3}"/>
              </a:ext>
            </a:extLst>
          </p:cNvPr>
          <p:cNvSpPr txBox="1"/>
          <p:nvPr userDrawn="1"/>
        </p:nvSpPr>
        <p:spPr>
          <a:xfrm>
            <a:off x="278510" y="150895"/>
            <a:ext cx="590226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n w="12700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03</a:t>
            </a:r>
            <a:endParaRPr lang="ko-KR" altLang="en-US" sz="2400" b="1" dirty="0">
              <a:ln w="12700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E6E6C2-ED65-4FC9-A3D7-1D6B815ABA6D}"/>
              </a:ext>
            </a:extLst>
          </p:cNvPr>
          <p:cNvSpPr txBox="1"/>
          <p:nvPr userDrawn="1"/>
        </p:nvSpPr>
        <p:spPr>
          <a:xfrm>
            <a:off x="864475" y="129042"/>
            <a:ext cx="7862613" cy="5511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lvl="0" algn="l"/>
            <a:r>
              <a:rPr lang="ko-KR" altLang="en-US" sz="2800" b="1" kern="1200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코딩 실습</a:t>
            </a:r>
            <a:endParaRPr lang="ko-Kore-KR" altLang="en-US" sz="2800" b="1" kern="1200" dirty="0">
              <a:ln w="12700">
                <a:solidFill>
                  <a:schemeClr val="tx1">
                    <a:lumMod val="85000"/>
                    <a:lumOff val="15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FE82463B-97A8-42B9-8372-A5072E38D8C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96" r="28165" b="28902"/>
          <a:stretch/>
        </p:blipFill>
        <p:spPr>
          <a:xfrm>
            <a:off x="11463797" y="140254"/>
            <a:ext cx="441960" cy="511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9088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그림 및 도형 가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9ED9E376-8248-4924-BECA-A6C108BA9D3E}"/>
              </a:ext>
            </a:extLst>
          </p:cNvPr>
          <p:cNvSpPr/>
          <p:nvPr userDrawn="1"/>
        </p:nvSpPr>
        <p:spPr>
          <a:xfrm>
            <a:off x="-21919" y="-80467"/>
            <a:ext cx="12235837" cy="7015277"/>
          </a:xfrm>
          <a:prstGeom prst="rect">
            <a:avLst/>
          </a:prstGeom>
          <a:pattFill prst="ltUpDiag">
            <a:fgClr>
              <a:schemeClr val="tx1">
                <a:lumMod val="85000"/>
                <a:lumOff val="15000"/>
              </a:schemeClr>
            </a:fgClr>
            <a:bgClr>
              <a:srgbClr val="7A6560"/>
            </a:bgClr>
          </a:patt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Apple SD 산돌고딕 Neo 옅은체"/>
            </a:endParaRPr>
          </a:p>
        </p:txBody>
      </p:sp>
      <p:sp>
        <p:nvSpPr>
          <p:cNvPr id="11" name="사각형: 둥근 모서리 2">
            <a:extLst>
              <a:ext uri="{FF2B5EF4-FFF2-40B4-BE49-F238E27FC236}">
                <a16:creationId xmlns:a16="http://schemas.microsoft.com/office/drawing/2014/main" id="{A83C4945-5B5A-468D-91F6-EB440F5017DA}"/>
              </a:ext>
            </a:extLst>
          </p:cNvPr>
          <p:cNvSpPr/>
          <p:nvPr userDrawn="1"/>
        </p:nvSpPr>
        <p:spPr>
          <a:xfrm>
            <a:off x="153619" y="52545"/>
            <a:ext cx="11897050" cy="805214"/>
          </a:xfrm>
          <a:prstGeom prst="roundRect">
            <a:avLst>
              <a:gd name="adj" fmla="val 16762"/>
            </a:avLst>
          </a:prstGeom>
          <a:solidFill>
            <a:srgbClr val="331608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9B9BD392-31A3-4CF4-9827-7ED3D2D47296}"/>
              </a:ext>
            </a:extLst>
          </p:cNvPr>
          <p:cNvSpPr/>
          <p:nvPr userDrawn="1"/>
        </p:nvSpPr>
        <p:spPr>
          <a:xfrm>
            <a:off x="131673" y="710910"/>
            <a:ext cx="11945721" cy="5706933"/>
          </a:xfrm>
          <a:prstGeom prst="roundRect">
            <a:avLst>
              <a:gd name="adj" fmla="val 2841"/>
            </a:avLst>
          </a:prstGeom>
          <a:solidFill>
            <a:schemeClr val="bg1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모서리가 둥근 직사각형 27">
            <a:extLst>
              <a:ext uri="{FF2B5EF4-FFF2-40B4-BE49-F238E27FC236}">
                <a16:creationId xmlns:a16="http://schemas.microsoft.com/office/drawing/2014/main" id="{EE70C3DF-A1A5-4C8E-A9D9-A6FDBDE5D8CD}"/>
              </a:ext>
            </a:extLst>
          </p:cNvPr>
          <p:cNvSpPr/>
          <p:nvPr userDrawn="1"/>
        </p:nvSpPr>
        <p:spPr>
          <a:xfrm>
            <a:off x="11609343" y="6522952"/>
            <a:ext cx="604575" cy="256472"/>
          </a:xfrm>
          <a:prstGeom prst="roundRect">
            <a:avLst>
              <a:gd name="adj" fmla="val 0"/>
            </a:avLst>
          </a:prstGeom>
          <a:solidFill>
            <a:srgbClr val="554143"/>
          </a:solidFill>
          <a:ln w="12700" cap="flat">
            <a:noFill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Apple SD 산돌고딕 Neo 옅은체"/>
            </a:endParaRPr>
          </a:p>
        </p:txBody>
      </p:sp>
      <p:cxnSp>
        <p:nvCxnSpPr>
          <p:cNvPr id="16" name="직선 연결선[R] 10">
            <a:extLst>
              <a:ext uri="{FF2B5EF4-FFF2-40B4-BE49-F238E27FC236}">
                <a16:creationId xmlns:a16="http://schemas.microsoft.com/office/drawing/2014/main" id="{9FDB2667-9261-4F3C-B07A-23C61FC9A122}"/>
              </a:ext>
            </a:extLst>
          </p:cNvPr>
          <p:cNvCxnSpPr/>
          <p:nvPr userDrawn="1"/>
        </p:nvCxnSpPr>
        <p:spPr>
          <a:xfrm>
            <a:off x="356924" y="575110"/>
            <a:ext cx="433958" cy="0"/>
          </a:xfrm>
          <a:prstGeom prst="line">
            <a:avLst/>
          </a:prstGeom>
          <a:ln w="38100">
            <a:solidFill>
              <a:srgbClr val="F28C34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F489F8F-B0B4-46E2-A97E-2FA862CEE8C3}"/>
              </a:ext>
            </a:extLst>
          </p:cNvPr>
          <p:cNvSpPr txBox="1"/>
          <p:nvPr userDrawn="1"/>
        </p:nvSpPr>
        <p:spPr>
          <a:xfrm>
            <a:off x="267289" y="150895"/>
            <a:ext cx="61266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n w="12700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04</a:t>
            </a:r>
            <a:endParaRPr lang="ko-KR" altLang="en-US" sz="2400" b="1" dirty="0">
              <a:ln w="12700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E6E6C2-ED65-4FC9-A3D7-1D6B815ABA6D}"/>
              </a:ext>
            </a:extLst>
          </p:cNvPr>
          <p:cNvSpPr txBox="1"/>
          <p:nvPr userDrawn="1"/>
        </p:nvSpPr>
        <p:spPr>
          <a:xfrm>
            <a:off x="864475" y="129042"/>
            <a:ext cx="7862613" cy="5511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lvl="0" algn="l"/>
            <a:r>
              <a:rPr lang="ko-KR" altLang="en-US" sz="2800" b="1" kern="1200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영화 감상 </a:t>
            </a:r>
            <a:endParaRPr lang="ko-Kore-KR" altLang="en-US" sz="2800" b="1" kern="1200" dirty="0">
              <a:ln w="12700">
                <a:solidFill>
                  <a:schemeClr val="tx1">
                    <a:lumMod val="85000"/>
                    <a:lumOff val="15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1A6C3DF7-8F50-4322-BBA0-DD6AFCBADE7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96" r="28165" b="28902"/>
          <a:stretch/>
        </p:blipFill>
        <p:spPr>
          <a:xfrm>
            <a:off x="11463797" y="140254"/>
            <a:ext cx="441960" cy="511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5711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그림 및 도형 가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9ED9E376-8248-4924-BECA-A6C108BA9D3E}"/>
              </a:ext>
            </a:extLst>
          </p:cNvPr>
          <p:cNvSpPr/>
          <p:nvPr userDrawn="1"/>
        </p:nvSpPr>
        <p:spPr>
          <a:xfrm>
            <a:off x="-21919" y="-80467"/>
            <a:ext cx="12235837" cy="7015277"/>
          </a:xfrm>
          <a:prstGeom prst="rect">
            <a:avLst/>
          </a:prstGeom>
          <a:pattFill prst="ltUpDiag">
            <a:fgClr>
              <a:schemeClr val="tx1">
                <a:lumMod val="85000"/>
                <a:lumOff val="15000"/>
              </a:schemeClr>
            </a:fgClr>
            <a:bgClr>
              <a:srgbClr val="7A6560"/>
            </a:bgClr>
          </a:patt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Apple SD 산돌고딕 Neo 옅은체"/>
            </a:endParaRPr>
          </a:p>
        </p:txBody>
      </p:sp>
      <p:sp>
        <p:nvSpPr>
          <p:cNvPr id="11" name="사각형: 둥근 모서리 2">
            <a:extLst>
              <a:ext uri="{FF2B5EF4-FFF2-40B4-BE49-F238E27FC236}">
                <a16:creationId xmlns:a16="http://schemas.microsoft.com/office/drawing/2014/main" id="{A83C4945-5B5A-468D-91F6-EB440F5017DA}"/>
              </a:ext>
            </a:extLst>
          </p:cNvPr>
          <p:cNvSpPr/>
          <p:nvPr userDrawn="1"/>
        </p:nvSpPr>
        <p:spPr>
          <a:xfrm>
            <a:off x="153619" y="52545"/>
            <a:ext cx="11897050" cy="805214"/>
          </a:xfrm>
          <a:prstGeom prst="roundRect">
            <a:avLst>
              <a:gd name="adj" fmla="val 16762"/>
            </a:avLst>
          </a:prstGeom>
          <a:solidFill>
            <a:srgbClr val="331608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9B9BD392-31A3-4CF4-9827-7ED3D2D47296}"/>
              </a:ext>
            </a:extLst>
          </p:cNvPr>
          <p:cNvSpPr/>
          <p:nvPr userDrawn="1"/>
        </p:nvSpPr>
        <p:spPr>
          <a:xfrm>
            <a:off x="131673" y="710910"/>
            <a:ext cx="11945721" cy="5706933"/>
          </a:xfrm>
          <a:prstGeom prst="roundRect">
            <a:avLst>
              <a:gd name="adj" fmla="val 2841"/>
            </a:avLst>
          </a:prstGeom>
          <a:solidFill>
            <a:schemeClr val="bg1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모서리가 둥근 직사각형 27">
            <a:extLst>
              <a:ext uri="{FF2B5EF4-FFF2-40B4-BE49-F238E27FC236}">
                <a16:creationId xmlns:a16="http://schemas.microsoft.com/office/drawing/2014/main" id="{EE70C3DF-A1A5-4C8E-A9D9-A6FDBDE5D8CD}"/>
              </a:ext>
            </a:extLst>
          </p:cNvPr>
          <p:cNvSpPr/>
          <p:nvPr userDrawn="1"/>
        </p:nvSpPr>
        <p:spPr>
          <a:xfrm>
            <a:off x="11609343" y="6522952"/>
            <a:ext cx="604575" cy="256472"/>
          </a:xfrm>
          <a:prstGeom prst="roundRect">
            <a:avLst>
              <a:gd name="adj" fmla="val 0"/>
            </a:avLst>
          </a:prstGeom>
          <a:solidFill>
            <a:srgbClr val="554143"/>
          </a:solidFill>
          <a:ln w="12700" cap="flat">
            <a:noFill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Apple SD 산돌고딕 Neo 옅은체"/>
            </a:endParaRPr>
          </a:p>
        </p:txBody>
      </p:sp>
      <p:cxnSp>
        <p:nvCxnSpPr>
          <p:cNvPr id="16" name="직선 연결선[R] 10">
            <a:extLst>
              <a:ext uri="{FF2B5EF4-FFF2-40B4-BE49-F238E27FC236}">
                <a16:creationId xmlns:a16="http://schemas.microsoft.com/office/drawing/2014/main" id="{9FDB2667-9261-4F3C-B07A-23C61FC9A122}"/>
              </a:ext>
            </a:extLst>
          </p:cNvPr>
          <p:cNvCxnSpPr/>
          <p:nvPr userDrawn="1"/>
        </p:nvCxnSpPr>
        <p:spPr>
          <a:xfrm>
            <a:off x="356924" y="575110"/>
            <a:ext cx="433958" cy="0"/>
          </a:xfrm>
          <a:prstGeom prst="line">
            <a:avLst/>
          </a:prstGeom>
          <a:ln w="38100">
            <a:solidFill>
              <a:srgbClr val="F28C34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F489F8F-B0B4-46E2-A97E-2FA862CEE8C3}"/>
              </a:ext>
            </a:extLst>
          </p:cNvPr>
          <p:cNvSpPr txBox="1"/>
          <p:nvPr userDrawn="1"/>
        </p:nvSpPr>
        <p:spPr>
          <a:xfrm>
            <a:off x="267289" y="150895"/>
            <a:ext cx="61266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n w="12700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05</a:t>
            </a:r>
            <a:endParaRPr lang="ko-KR" altLang="en-US" sz="2400" b="1" dirty="0">
              <a:ln w="12700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E6E6C2-ED65-4FC9-A3D7-1D6B815ABA6D}"/>
              </a:ext>
            </a:extLst>
          </p:cNvPr>
          <p:cNvSpPr txBox="1"/>
          <p:nvPr userDrawn="1"/>
        </p:nvSpPr>
        <p:spPr>
          <a:xfrm>
            <a:off x="864475" y="129042"/>
            <a:ext cx="7862613" cy="5511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lvl="0" algn="l"/>
            <a:r>
              <a:rPr lang="ko-KR" altLang="en-US" sz="2800" b="1" kern="1200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추가 이론</a:t>
            </a:r>
            <a:endParaRPr lang="ko-Kore-KR" altLang="en-US" sz="2800" b="1" kern="1200" dirty="0">
              <a:ln w="12700">
                <a:solidFill>
                  <a:schemeClr val="tx1">
                    <a:lumMod val="85000"/>
                    <a:lumOff val="15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2D660C47-95AB-4E23-B815-79326C28128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96" r="28165" b="28902"/>
          <a:stretch/>
        </p:blipFill>
        <p:spPr>
          <a:xfrm>
            <a:off x="11463797" y="140254"/>
            <a:ext cx="441960" cy="511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654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643061-3111-469A-9ED3-7048A69C4DBE}" type="datetime1">
              <a:rPr lang="ko-KR" altLang="en-US" smtClean="0"/>
              <a:t>2023-01-29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140D06-49F2-4D5F-BE5A-4D36BC1CD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0700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84" r:id="rId6"/>
    <p:sldLayoutId id="2147483685" r:id="rId7"/>
    <p:sldLayoutId id="2147483686" r:id="rId8"/>
    <p:sldLayoutId id="2147483689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7" r:id="rId16"/>
    <p:sldLayoutId id="2147483688" r:id="rId17"/>
    <p:sldLayoutId id="2147483690" r:id="rId18"/>
    <p:sldLayoutId id="2147483691" r:id="rId19"/>
    <p:sldLayoutId id="2147483692" r:id="rId20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forms/d/e/1FAIpQLSeJiW_oim1EgxfyVFclAaThVcBjDoVFhtfLtbdDXix3o2AAtg/viewform" TargetMode="External"/><Relationship Id="rId2" Type="http://schemas.openxmlformats.org/officeDocument/2006/relationships/hyperlink" Target="https://docs.google.com/forms/d/e/1FAIpQLScfKMY9l-jUEH7hVetnHzbrjBDs5pLOh9ao2gN7sDPKlv0mWQ/viewform" TargetMode="External"/><Relationship Id="rId1" Type="http://schemas.openxmlformats.org/officeDocument/2006/relationships/slideLayout" Target="../slideLayouts/slideLayout18.xml"/><Relationship Id="rId5" Type="http://schemas.openxmlformats.org/officeDocument/2006/relationships/hyperlink" Target="https://url.kr/heir9o" TargetMode="External"/><Relationship Id="rId4" Type="http://schemas.openxmlformats.org/officeDocument/2006/relationships/hyperlink" Target="https://deepnhigh.com/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eg"/><Relationship Id="rId3" Type="http://schemas.openxmlformats.org/officeDocument/2006/relationships/image" Target="../media/image13.jpeg"/><Relationship Id="rId7" Type="http://schemas.openxmlformats.org/officeDocument/2006/relationships/image" Target="../media/image17.jpeg"/><Relationship Id="rId12" Type="http://schemas.openxmlformats.org/officeDocument/2006/relationships/image" Target="../media/image2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6.jpeg"/><Relationship Id="rId11" Type="http://schemas.openxmlformats.org/officeDocument/2006/relationships/image" Target="../media/image21.jpeg"/><Relationship Id="rId5" Type="http://schemas.openxmlformats.org/officeDocument/2006/relationships/image" Target="../media/image15.jpeg"/><Relationship Id="rId10" Type="http://schemas.openxmlformats.org/officeDocument/2006/relationships/image" Target="../media/image20.jpeg"/><Relationship Id="rId4" Type="http://schemas.openxmlformats.org/officeDocument/2006/relationships/image" Target="../media/image14.jpeg"/><Relationship Id="rId9" Type="http://schemas.openxmlformats.org/officeDocument/2006/relationships/image" Target="../media/image19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6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8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8.png"/><Relationship Id="rId5" Type="http://schemas.openxmlformats.org/officeDocument/2006/relationships/image" Target="../media/image270.png"/><Relationship Id="rId4" Type="http://schemas.openxmlformats.org/officeDocument/2006/relationships/image" Target="../media/image260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1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0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hyperlink" Target="https://playground.tensorflow.org/#activation=tanh&amp;batchSize=10&amp;dataset=circle&amp;regDataset=reg-plane&amp;learningRate=0.03&amp;regularizationRate=0&amp;noise=0&amp;networkShape=4,2&amp;seed=0.75349&amp;showTestData=false&amp;discretize=false&amp;percTrainData=50&amp;x=true&amp;y=true&amp;xTimesY=false&amp;xSquared=false&amp;ySquared=false&amp;cosX=false&amp;sinX=false&amp;cosY=false&amp;sinY=false&amp;collectStats=false&amp;problem=classification&amp;initZero=false&amp;hideText=false" TargetMode="Externa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20.pn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1.png"/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2.jpeg"/><Relationship Id="rId5" Type="http://schemas.openxmlformats.org/officeDocument/2006/relationships/image" Target="../media/image90.png"/><Relationship Id="rId4" Type="http://schemas.openxmlformats.org/officeDocument/2006/relationships/image" Target="../media/image89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png"/><Relationship Id="rId2" Type="http://schemas.openxmlformats.org/officeDocument/2006/relationships/image" Target="../media/image93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6.png"/><Relationship Id="rId4" Type="http://schemas.openxmlformats.org/officeDocument/2006/relationships/image" Target="../media/image95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5.png"/><Relationship Id="rId2" Type="http://schemas.openxmlformats.org/officeDocument/2006/relationships/image" Target="../media/image114.png"/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7.png"/><Relationship Id="rId2" Type="http://schemas.openxmlformats.org/officeDocument/2006/relationships/image" Target="../media/image116.png"/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jpeg"/><Relationship Id="rId3" Type="http://schemas.openxmlformats.org/officeDocument/2006/relationships/image" Target="../media/image14.jpeg"/><Relationship Id="rId7" Type="http://schemas.openxmlformats.org/officeDocument/2006/relationships/image" Target="../media/image18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jpeg"/><Relationship Id="rId11" Type="http://schemas.openxmlformats.org/officeDocument/2006/relationships/image" Target="../media/image119.png"/><Relationship Id="rId5" Type="http://schemas.openxmlformats.org/officeDocument/2006/relationships/image" Target="../media/image16.jpeg"/><Relationship Id="rId10" Type="http://schemas.openxmlformats.org/officeDocument/2006/relationships/image" Target="../media/image118.png"/><Relationship Id="rId4" Type="http://schemas.openxmlformats.org/officeDocument/2006/relationships/image" Target="../media/image15.jpeg"/><Relationship Id="rId9" Type="http://schemas.openxmlformats.org/officeDocument/2006/relationships/image" Target="../media/image20.jpeg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jpeg"/><Relationship Id="rId3" Type="http://schemas.openxmlformats.org/officeDocument/2006/relationships/image" Target="../media/image14.jpeg"/><Relationship Id="rId7" Type="http://schemas.openxmlformats.org/officeDocument/2006/relationships/image" Target="../media/image18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jpeg"/><Relationship Id="rId5" Type="http://schemas.openxmlformats.org/officeDocument/2006/relationships/image" Target="../media/image16.jpeg"/><Relationship Id="rId4" Type="http://schemas.openxmlformats.org/officeDocument/2006/relationships/image" Target="../media/image15.jpeg"/><Relationship Id="rId9" Type="http://schemas.openxmlformats.org/officeDocument/2006/relationships/image" Target="../media/image20.jpe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gif"/><Relationship Id="rId1" Type="http://schemas.openxmlformats.org/officeDocument/2006/relationships/slideLayout" Target="../slideLayouts/slideLayout6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gif"/><Relationship Id="rId1" Type="http://schemas.openxmlformats.org/officeDocument/2006/relationships/slideLayout" Target="../slideLayouts/slideLayout6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jpeg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0.png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4.png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7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7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8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google.com/forms/d/e/1FAIpQLScfKMY9l-jUEH7hVetnHzbrjBDs5pLOh9ao2gN7sDPKlv0mWQ/viewform" TargetMode="External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0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0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emf"/><Relationship Id="rId1" Type="http://schemas.openxmlformats.org/officeDocument/2006/relationships/slideLayout" Target="../slideLayouts/slideLayout20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0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emf"/><Relationship Id="rId1" Type="http://schemas.openxmlformats.org/officeDocument/2006/relationships/slideLayout" Target="../slideLayouts/slideLayout20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20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슬라이드 번호 개체 틀 3">
            <a:extLst>
              <a:ext uri="{FF2B5EF4-FFF2-40B4-BE49-F238E27FC236}">
                <a16:creationId xmlns:a16="http://schemas.microsoft.com/office/drawing/2014/main" id="{C739D293-974B-4715-9489-5738C0C935D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93500" y="4327525"/>
            <a:ext cx="698500" cy="365125"/>
          </a:xfrm>
        </p:spPr>
        <p:txBody>
          <a:bodyPr/>
          <a:lstStyle/>
          <a:p>
            <a:pPr algn="l"/>
            <a:fld id="{B0140D06-49F2-4D5F-BE5A-4D36BC1CD237}" type="slidenum">
              <a:rPr lang="ko-KR" altLang="en-US" sz="110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1</a:t>
            </a:fld>
            <a:endParaRPr lang="ko-KR" altLang="en-US" sz="11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D718709E-20AE-454B-8196-53990F2F28E6}"/>
              </a:ext>
            </a:extLst>
          </p:cNvPr>
          <p:cNvSpPr txBox="1"/>
          <p:nvPr/>
        </p:nvSpPr>
        <p:spPr>
          <a:xfrm>
            <a:off x="1766129" y="2869019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다음 양식을 작성해 주세요</a:t>
            </a:r>
            <a:r>
              <a: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!</a:t>
            </a:r>
            <a:endParaRPr kumimoji="0" lang="ko-Kore-KR" altLang="en-US" sz="240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EF9EE82E-98E4-43D6-8CDF-9861677693A9}"/>
              </a:ext>
            </a:extLst>
          </p:cNvPr>
          <p:cNvGrpSpPr/>
          <p:nvPr/>
        </p:nvGrpSpPr>
        <p:grpSpPr>
          <a:xfrm>
            <a:off x="1189916" y="2871780"/>
            <a:ext cx="414168" cy="414167"/>
            <a:chOff x="686524" y="1612900"/>
            <a:chExt cx="836751" cy="836751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4DE83581-CA98-4F9E-9D69-684EF23AB085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85" name="사각형: 둥근 모서리 84">
              <a:extLst>
                <a:ext uri="{FF2B5EF4-FFF2-40B4-BE49-F238E27FC236}">
                  <a16:creationId xmlns:a16="http://schemas.microsoft.com/office/drawing/2014/main" id="{6B7C55BD-2310-4BF4-A392-A977374892DD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93" name="슬라이드 번호 개체 틀 3">
            <a:extLst>
              <a:ext uri="{FF2B5EF4-FFF2-40B4-BE49-F238E27FC236}">
                <a16:creationId xmlns:a16="http://schemas.microsoft.com/office/drawing/2014/main" id="{73950EBF-F543-4965-94A3-89539C81673A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1</a:t>
            </a:fld>
            <a:endParaRPr lang="ko-KR" altLang="en-US" sz="11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8D9D31C-F9ED-42FA-A44E-AE20A540969C}"/>
              </a:ext>
            </a:extLst>
          </p:cNvPr>
          <p:cNvSpPr txBox="1"/>
          <p:nvPr/>
        </p:nvSpPr>
        <p:spPr>
          <a:xfrm>
            <a:off x="1855859" y="3779293"/>
            <a:ext cx="3331437" cy="196688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hlinkClick r:id="rId2"/>
              </a:rPr>
              <a:t>1. </a:t>
            </a:r>
            <a:r>
              <a:rPr lang="ko-KR" altLang="en-US" sz="24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hlinkClick r:id="rId2"/>
              </a:rPr>
              <a:t>온라인 출석부</a:t>
            </a:r>
            <a:endParaRPr lang="en-US" altLang="ko-KR" sz="2400" kern="0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en-US" sz="2400" kern="0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sz="24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hlinkClick r:id="rId3"/>
              </a:rPr>
              <a:t>2. </a:t>
            </a:r>
            <a:r>
              <a:rPr lang="ko-KR" altLang="en-US" sz="24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hlinkClick r:id="rId3"/>
              </a:rPr>
              <a:t>학생용 사전 설문지</a:t>
            </a:r>
            <a:endParaRPr lang="en-US" altLang="ko-KR" sz="2400" kern="0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en-US" sz="2400" kern="0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sz="24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hlinkClick r:id="rId4"/>
              </a:rPr>
              <a:t>3.</a:t>
            </a:r>
            <a:r>
              <a:rPr lang="ko-KR" altLang="en-US" sz="24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hlinkClick r:id="rId4"/>
              </a:rPr>
              <a:t> </a:t>
            </a:r>
            <a:r>
              <a:rPr lang="ko-KR" altLang="en-US" sz="2400" kern="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hlinkClick r:id="rId4"/>
              </a:rPr>
              <a:t>딥앤하이</a:t>
            </a:r>
            <a:r>
              <a:rPr lang="ko-KR" altLang="en-US" sz="24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hlinkClick r:id="rId4"/>
              </a:rPr>
              <a:t> 가입</a:t>
            </a:r>
            <a:endParaRPr lang="en-US" altLang="ko-KR" sz="2400" kern="0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BE0F4E1-B23C-4509-BC3A-B1BC1150AC78}"/>
              </a:ext>
            </a:extLst>
          </p:cNvPr>
          <p:cNvSpPr txBox="1"/>
          <p:nvPr/>
        </p:nvSpPr>
        <p:spPr>
          <a:xfrm>
            <a:off x="1766129" y="1342721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다음 사이트에서 강의자료를 다운받아 주세요</a:t>
            </a:r>
            <a:r>
              <a: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!</a:t>
            </a:r>
            <a:endParaRPr kumimoji="0" lang="ko-Kore-KR" altLang="en-US" sz="240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2426333-8C26-4B7A-80F7-4F6AD3F33833}"/>
              </a:ext>
            </a:extLst>
          </p:cNvPr>
          <p:cNvGrpSpPr/>
          <p:nvPr/>
        </p:nvGrpSpPr>
        <p:grpSpPr>
          <a:xfrm>
            <a:off x="1189916" y="1345482"/>
            <a:ext cx="414168" cy="414167"/>
            <a:chOff x="686524" y="1612900"/>
            <a:chExt cx="836751" cy="836751"/>
          </a:xfrm>
        </p:grpSpPr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55CA5063-E8E8-4E89-92A2-346FE20B806E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09DD908B-C7D1-4C4B-B1DA-AFDD0A277CF1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B837F77D-B839-CE6C-1E5C-69B0A8B75E9D}"/>
              </a:ext>
            </a:extLst>
          </p:cNvPr>
          <p:cNvSpPr txBox="1"/>
          <p:nvPr/>
        </p:nvSpPr>
        <p:spPr>
          <a:xfrm>
            <a:off x="1855859" y="2008216"/>
            <a:ext cx="7289174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hlinkClick r:id="rId5"/>
              </a:rPr>
              <a:t>https://</a:t>
            </a:r>
            <a:r>
              <a:rPr lang="en-US" altLang="ko-KR" sz="2400" kern="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hlinkClick r:id="rId5"/>
              </a:rPr>
              <a:t>url.kr</a:t>
            </a:r>
            <a:r>
              <a:rPr lang="en-US" altLang="ko-KR" sz="24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hlinkClick r:id="rId5"/>
              </a:rPr>
              <a:t>/heir9o</a:t>
            </a:r>
            <a:endParaRPr lang="en-US" altLang="ko-KR" sz="2400" kern="0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86189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슬라이드 번호 개체 틀 3">
            <a:extLst>
              <a:ext uri="{FF2B5EF4-FFF2-40B4-BE49-F238E27FC236}">
                <a16:creationId xmlns:a16="http://schemas.microsoft.com/office/drawing/2014/main" id="{C739D293-974B-4715-9489-5738C0C935D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617502" y="4326928"/>
            <a:ext cx="492895" cy="257818"/>
          </a:xfrm>
        </p:spPr>
        <p:txBody>
          <a:bodyPr/>
          <a:lstStyle/>
          <a:p>
            <a:pPr algn="l"/>
            <a:fld id="{B0140D06-49F2-4D5F-BE5A-4D36BC1CD237}" type="slidenum">
              <a:rPr lang="ko-KR" altLang="en-US" sz="110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10</a:t>
            </a:fld>
            <a:endParaRPr lang="ko-KR" altLang="en-US" sz="11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D718709E-20AE-454B-8196-53990F2F28E6}"/>
              </a:ext>
            </a:extLst>
          </p:cNvPr>
          <p:cNvSpPr txBox="1"/>
          <p:nvPr/>
        </p:nvSpPr>
        <p:spPr>
          <a:xfrm>
            <a:off x="1766129" y="1144993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인공지능 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(Artificial Intelligence)</a:t>
            </a:r>
            <a:endParaRPr kumimoji="0" lang="x-none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EF9EE82E-98E4-43D6-8CDF-9861677693A9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4DE83581-CA98-4F9E-9D69-684EF23AB085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85" name="사각형: 둥근 모서리 84">
              <a:extLst>
                <a:ext uri="{FF2B5EF4-FFF2-40B4-BE49-F238E27FC236}">
                  <a16:creationId xmlns:a16="http://schemas.microsoft.com/office/drawing/2014/main" id="{6B7C55BD-2310-4BF4-A392-A977374892DD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93" name="슬라이드 번호 개체 틀 3">
            <a:extLst>
              <a:ext uri="{FF2B5EF4-FFF2-40B4-BE49-F238E27FC236}">
                <a16:creationId xmlns:a16="http://schemas.microsoft.com/office/drawing/2014/main" id="{73950EBF-F543-4965-94A3-89539C81673A}"/>
              </a:ext>
            </a:extLst>
          </p:cNvPr>
          <p:cNvSpPr txBox="1">
            <a:spLocks/>
          </p:cNvSpPr>
          <p:nvPr/>
        </p:nvSpPr>
        <p:spPr>
          <a:xfrm>
            <a:off x="11617502" y="6468626"/>
            <a:ext cx="492895" cy="2578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10</a:t>
            </a:fld>
            <a:endParaRPr lang="ko-KR" altLang="en-US" sz="11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B05C68BF-E1BB-5ACF-98D0-A5CF3EC2064D}"/>
              </a:ext>
            </a:extLst>
          </p:cNvPr>
          <p:cNvGrpSpPr/>
          <p:nvPr/>
        </p:nvGrpSpPr>
        <p:grpSpPr>
          <a:xfrm>
            <a:off x="3675726" y="2000420"/>
            <a:ext cx="4840547" cy="3962528"/>
            <a:chOff x="5240129" y="2908801"/>
            <a:chExt cx="9339471" cy="7645400"/>
          </a:xfrm>
        </p:grpSpPr>
        <p:sp>
          <p:nvSpPr>
            <p:cNvPr id="16" name="사각형: 둥근 모서리 25">
              <a:extLst>
                <a:ext uri="{FF2B5EF4-FFF2-40B4-BE49-F238E27FC236}">
                  <a16:creationId xmlns:a16="http://schemas.microsoft.com/office/drawing/2014/main" id="{559BBC9B-5FE8-08E9-62B5-911E9B93CA11}"/>
                </a:ext>
              </a:extLst>
            </p:cNvPr>
            <p:cNvSpPr/>
            <p:nvPr/>
          </p:nvSpPr>
          <p:spPr>
            <a:xfrm>
              <a:off x="5240129" y="2908801"/>
              <a:ext cx="9339471" cy="7645400"/>
            </a:xfrm>
            <a:prstGeom prst="roundRect">
              <a:avLst>
                <a:gd name="adj" fmla="val 4209"/>
              </a:avLst>
            </a:prstGeom>
            <a:solidFill>
              <a:srgbClr val="FFFFFF"/>
            </a:solidFill>
            <a:ln w="22225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00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1784EB54-D694-05F5-44F3-E46441BC3146}"/>
                </a:ext>
              </a:extLst>
            </p:cNvPr>
            <p:cNvSpPr/>
            <p:nvPr/>
          </p:nvSpPr>
          <p:spPr>
            <a:xfrm>
              <a:off x="7134641" y="4149412"/>
              <a:ext cx="6004372" cy="6004372"/>
            </a:xfrm>
            <a:prstGeom prst="ellipse">
              <a:avLst/>
            </a:prstGeom>
            <a:solidFill>
              <a:srgbClr val="003366">
                <a:lumMod val="20000"/>
                <a:lumOff val="80000"/>
              </a:srgbClr>
            </a:solidFill>
            <a:ln w="22225" cap="flat" cmpd="sng" algn="ctr">
              <a:solidFill>
                <a:srgbClr val="003366">
                  <a:lumMod val="75000"/>
                </a:srgbClr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00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DFF8E957-1782-8C21-347F-585DA66D6D3A}"/>
                </a:ext>
              </a:extLst>
            </p:cNvPr>
            <p:cNvSpPr/>
            <p:nvPr/>
          </p:nvSpPr>
          <p:spPr>
            <a:xfrm>
              <a:off x="7996613" y="3144092"/>
              <a:ext cx="3826503" cy="8907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Data Science</a:t>
              </a:r>
              <a:endParaRPr kumimoji="0" lang="ko-KR" altLang="en-US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3DE69274-4DD7-8104-2FC5-218AAB3D6CAD}"/>
                </a:ext>
              </a:extLst>
            </p:cNvPr>
            <p:cNvSpPr/>
            <p:nvPr/>
          </p:nvSpPr>
          <p:spPr>
            <a:xfrm>
              <a:off x="8129242" y="4556642"/>
              <a:ext cx="4015168" cy="112827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Field of 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Artificial Intelligence</a:t>
              </a:r>
              <a:endParaRPr kumimoji="0" lang="ko-KR" altLang="en-US" sz="16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802439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슬라이드 번호 개체 틀 3">
            <a:extLst>
              <a:ext uri="{FF2B5EF4-FFF2-40B4-BE49-F238E27FC236}">
                <a16:creationId xmlns:a16="http://schemas.microsoft.com/office/drawing/2014/main" id="{C739D293-974B-4715-9489-5738C0C935D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617502" y="4326928"/>
            <a:ext cx="492895" cy="257818"/>
          </a:xfrm>
        </p:spPr>
        <p:txBody>
          <a:bodyPr/>
          <a:lstStyle/>
          <a:p>
            <a:pPr algn="l"/>
            <a:fld id="{B0140D06-49F2-4D5F-BE5A-4D36BC1CD237}" type="slidenum">
              <a:rPr lang="ko-KR" altLang="en-US" sz="110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11</a:t>
            </a:fld>
            <a:endParaRPr lang="ko-KR" altLang="en-US" sz="11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D718709E-20AE-454B-8196-53990F2F28E6}"/>
              </a:ext>
            </a:extLst>
          </p:cNvPr>
          <p:cNvSpPr txBox="1"/>
          <p:nvPr/>
        </p:nvSpPr>
        <p:spPr>
          <a:xfrm>
            <a:off x="1766129" y="1144993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인공지능 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(Artificial Intelligence)</a:t>
            </a:r>
            <a:endParaRPr kumimoji="0" lang="x-none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EF9EE82E-98E4-43D6-8CDF-9861677693A9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4DE83581-CA98-4F9E-9D69-684EF23AB085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85" name="사각형: 둥근 모서리 84">
              <a:extLst>
                <a:ext uri="{FF2B5EF4-FFF2-40B4-BE49-F238E27FC236}">
                  <a16:creationId xmlns:a16="http://schemas.microsoft.com/office/drawing/2014/main" id="{6B7C55BD-2310-4BF4-A392-A977374892DD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93" name="슬라이드 번호 개체 틀 3">
            <a:extLst>
              <a:ext uri="{FF2B5EF4-FFF2-40B4-BE49-F238E27FC236}">
                <a16:creationId xmlns:a16="http://schemas.microsoft.com/office/drawing/2014/main" id="{73950EBF-F543-4965-94A3-89539C81673A}"/>
              </a:ext>
            </a:extLst>
          </p:cNvPr>
          <p:cNvSpPr txBox="1">
            <a:spLocks/>
          </p:cNvSpPr>
          <p:nvPr/>
        </p:nvSpPr>
        <p:spPr>
          <a:xfrm>
            <a:off x="11617502" y="6468626"/>
            <a:ext cx="492895" cy="2578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11</a:t>
            </a:fld>
            <a:endParaRPr lang="ko-KR" altLang="en-US" sz="11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196C263-1EBC-4365-A6E0-093FB3B2FFAF}"/>
              </a:ext>
            </a:extLst>
          </p:cNvPr>
          <p:cNvGrpSpPr/>
          <p:nvPr/>
        </p:nvGrpSpPr>
        <p:grpSpPr>
          <a:xfrm>
            <a:off x="1766129" y="1726572"/>
            <a:ext cx="8571672" cy="1524979"/>
            <a:chOff x="2544000" y="2837331"/>
            <a:chExt cx="17348496" cy="3227498"/>
          </a:xfrm>
        </p:grpSpPr>
        <p:sp>
          <p:nvSpPr>
            <p:cNvPr id="13" name="Google Shape;215;p33">
              <a:extLst>
                <a:ext uri="{FF2B5EF4-FFF2-40B4-BE49-F238E27FC236}">
                  <a16:creationId xmlns:a16="http://schemas.microsoft.com/office/drawing/2014/main" id="{218238B1-F3D0-43DE-AC28-8A2E221D6DAF}"/>
                </a:ext>
              </a:extLst>
            </p:cNvPr>
            <p:cNvSpPr/>
            <p:nvPr/>
          </p:nvSpPr>
          <p:spPr>
            <a:xfrm>
              <a:off x="2544000" y="2837331"/>
              <a:ext cx="17348496" cy="3227498"/>
            </a:xfrm>
            <a:prstGeom prst="rect">
              <a:avLst/>
            </a:prstGeom>
            <a:solidFill>
              <a:srgbClr val="CB6B23">
                <a:lumMod val="20000"/>
                <a:lumOff val="80000"/>
              </a:srgbClr>
            </a:solidFill>
            <a:ln>
              <a:solidFill>
                <a:srgbClr val="E3E4FB"/>
              </a:solidFill>
              <a:miter lim="4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45719" rIns="45719" anchor="ctr"/>
            <a:lstStyle/>
            <a:p>
              <a:pPr marL="0" marR="0" lvl="0" indent="0" defTabSz="914400" eaLnBrk="0" fontAlgn="base" latinLnBrk="0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36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09493BF-7C74-4FC6-A596-3B2FA84E134D}"/>
                </a:ext>
              </a:extLst>
            </p:cNvPr>
            <p:cNvSpPr txBox="1"/>
            <p:nvPr/>
          </p:nvSpPr>
          <p:spPr>
            <a:xfrm>
              <a:off x="2762737" y="2837333"/>
              <a:ext cx="16935636" cy="303273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342900" marR="0" lvl="0" indent="-342900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ko-KR" alt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FF505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사람의 지적 행동을 따라 할 수 있는 능력</a:t>
              </a:r>
              <a:r>
                <a:rPr kumimoji="0" lang="ko-KR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을 </a:t>
              </a:r>
              <a:r>
                <a:rPr kumimoji="0" lang="ko-KR" alt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인공적으로 구현한 컴퓨터 프로그램</a:t>
              </a:r>
              <a:r>
                <a:rPr kumimoji="0" lang="en-US" altLang="ko-KR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,</a:t>
              </a:r>
              <a:r>
                <a:rPr kumimoji="0" lang="ko-KR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 또는 이를 포함한 컴퓨터 시스템</a:t>
              </a:r>
              <a:r>
                <a:rPr lang="en-US" altLang="ko-KR" sz="20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.</a:t>
              </a:r>
              <a:endParaRPr kumimoji="0" lang="ko-KR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  <a:p>
              <a:pPr marL="342900" marR="0" lvl="0" indent="-342900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ko-KR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학습</a:t>
              </a:r>
              <a:r>
                <a:rPr kumimoji="0" lang="en-US" altLang="ko-KR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, </a:t>
              </a:r>
              <a:r>
                <a:rPr kumimoji="0" lang="ko-KR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추론</a:t>
              </a:r>
              <a:r>
                <a:rPr kumimoji="0" lang="en-US" altLang="ko-KR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, </a:t>
              </a:r>
              <a:r>
                <a:rPr kumimoji="0" lang="ko-KR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인식</a:t>
              </a:r>
              <a:r>
                <a:rPr kumimoji="0" lang="en-US" altLang="ko-KR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, </a:t>
              </a:r>
              <a:r>
                <a:rPr kumimoji="0" lang="ko-KR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계획</a:t>
              </a:r>
              <a:r>
                <a:rPr kumimoji="0" lang="en-US" altLang="ko-KR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, </a:t>
              </a:r>
              <a:r>
                <a:rPr kumimoji="0" lang="ko-KR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자연어처리</a:t>
              </a:r>
              <a:r>
                <a:rPr kumimoji="0" lang="en-US" altLang="ko-KR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, </a:t>
              </a:r>
              <a:r>
                <a:rPr kumimoji="0" lang="ko-KR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지각</a:t>
              </a:r>
              <a:r>
                <a:rPr kumimoji="0" lang="en-US" altLang="ko-KR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, </a:t>
              </a:r>
              <a:r>
                <a:rPr kumimoji="0" lang="ko-KR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개체 조작 능력 문제 등을 다룸</a:t>
              </a:r>
            </a:p>
          </p:txBody>
        </p:sp>
      </p:grpSp>
      <p:pic>
        <p:nvPicPr>
          <p:cNvPr id="15" name="Picture 2" descr="ai definition learning recognition nlpì ëí ì´ë¯¸ì§ ê²ìê²°ê³¼">
            <a:extLst>
              <a:ext uri="{FF2B5EF4-FFF2-40B4-BE49-F238E27FC236}">
                <a16:creationId xmlns:a16="http://schemas.microsoft.com/office/drawing/2014/main" id="{7901727A-2EC1-4968-9115-BD07319FE6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8126" y="3429000"/>
            <a:ext cx="5295747" cy="2734928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77772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15DFEFD-413F-91EF-983F-EDDA51C9D061}"/>
              </a:ext>
            </a:extLst>
          </p:cNvPr>
          <p:cNvSpPr txBox="1"/>
          <p:nvPr/>
        </p:nvSpPr>
        <p:spPr>
          <a:xfrm>
            <a:off x="1766129" y="1144994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인공지능 </a:t>
            </a:r>
            <a:r>
              <a: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(Artificial Intelligence)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4BFF536-EB66-0A5F-9D28-E3C21CC38345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4" name="사각형: 둥근 모서리 82">
              <a:extLst>
                <a:ext uri="{FF2B5EF4-FFF2-40B4-BE49-F238E27FC236}">
                  <a16:creationId xmlns:a16="http://schemas.microsoft.com/office/drawing/2014/main" id="{42430769-3B0D-6910-09E7-9CF1021A501B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5" name="사각형: 둥근 모서리 84">
              <a:extLst>
                <a:ext uri="{FF2B5EF4-FFF2-40B4-BE49-F238E27FC236}">
                  <a16:creationId xmlns:a16="http://schemas.microsoft.com/office/drawing/2014/main" id="{1D611C09-9175-9F88-137B-D09DFF3B542D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pic>
        <p:nvPicPr>
          <p:cNvPr id="6" name="Picture 4">
            <a:extLst>
              <a:ext uri="{FF2B5EF4-FFF2-40B4-BE49-F238E27FC236}">
                <a16:creationId xmlns:a16="http://schemas.microsoft.com/office/drawing/2014/main" id="{C51F1AB0-437B-8CEA-CF13-331497D0456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883" t="17584"/>
          <a:stretch/>
        </p:blipFill>
        <p:spPr bwMode="auto">
          <a:xfrm>
            <a:off x="2343030" y="3454234"/>
            <a:ext cx="2154004" cy="248481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Opinion: This is what happens when Skynet from &amp;#39;Terminator&amp;#39; takes over the  stock market - MarketWatch">
            <a:extLst>
              <a:ext uri="{FF2B5EF4-FFF2-40B4-BE49-F238E27FC236}">
                <a16:creationId xmlns:a16="http://schemas.microsoft.com/office/drawing/2014/main" id="{7D405E60-99D9-2FEB-1C11-A60A61D358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2586" y="3803048"/>
            <a:ext cx="3215919" cy="180773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C3FB83BF-29AE-6AE1-A2CA-03AA54F0F1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5213" y="3400546"/>
            <a:ext cx="1675206" cy="2546313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3CC8F2C-854B-A100-4113-8E90FA3AE812}"/>
              </a:ext>
            </a:extLst>
          </p:cNvPr>
          <p:cNvSpPr txBox="1"/>
          <p:nvPr/>
        </p:nvSpPr>
        <p:spPr>
          <a:xfrm>
            <a:off x="1766129" y="1864251"/>
            <a:ext cx="3307805" cy="12529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400">
              <a:lnSpc>
                <a:spcPct val="120000"/>
              </a:lnSpc>
            </a:pPr>
            <a:r>
              <a:rPr lang="ko-KR" altLang="en-US" sz="24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약인공지능</a:t>
            </a:r>
            <a:endParaRPr lang="en-US" altLang="ko-KR" sz="2400" dirty="0">
              <a:solidFill>
                <a:srgbClr val="000000">
                  <a:lumMod val="85000"/>
                  <a:lumOff val="15000"/>
                </a:srgbClr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algn="ctr" defTabSz="914400">
              <a:lnSpc>
                <a:spcPct val="120000"/>
              </a:lnSpc>
            </a:pPr>
            <a:r>
              <a:rPr lang="en-US" altLang="ko-KR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(Weak Artificial</a:t>
            </a:r>
          </a:p>
          <a:p>
            <a:pPr algn="ctr" defTabSz="914400">
              <a:lnSpc>
                <a:spcPct val="120000"/>
              </a:lnSpc>
            </a:pPr>
            <a:r>
              <a:rPr lang="en-US" altLang="ko-KR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Intelligence)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4801CA-BD36-AF66-A723-E0E3ACA74A1B}"/>
              </a:ext>
            </a:extLst>
          </p:cNvPr>
          <p:cNvSpPr txBox="1"/>
          <p:nvPr/>
        </p:nvSpPr>
        <p:spPr>
          <a:xfrm>
            <a:off x="4749595" y="1864251"/>
            <a:ext cx="3266442" cy="7406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400">
              <a:lnSpc>
                <a:spcPct val="120000"/>
              </a:lnSpc>
            </a:pPr>
            <a:r>
              <a:rPr lang="ko-KR" altLang="en-US" sz="24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강인공지능</a:t>
            </a:r>
            <a:endParaRPr lang="en-US" altLang="ko-KR" sz="2400" dirty="0">
              <a:solidFill>
                <a:srgbClr val="000000">
                  <a:lumMod val="85000"/>
                  <a:lumOff val="15000"/>
                </a:srgbClr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algn="ctr" defTabSz="914400">
              <a:lnSpc>
                <a:spcPct val="120000"/>
              </a:lnSpc>
            </a:pPr>
            <a:r>
              <a:rPr lang="en-US" altLang="ko-KR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(Strong Artificial Intelligence)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2731529-C6D9-91A1-E1D5-7A5EF7AAAFF9}"/>
              </a:ext>
            </a:extLst>
          </p:cNvPr>
          <p:cNvSpPr txBox="1"/>
          <p:nvPr/>
        </p:nvSpPr>
        <p:spPr>
          <a:xfrm>
            <a:off x="7686643" y="1864251"/>
            <a:ext cx="3307805" cy="7406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400">
              <a:lnSpc>
                <a:spcPct val="120000"/>
              </a:lnSpc>
            </a:pPr>
            <a:r>
              <a:rPr lang="ko-KR" altLang="en-US" sz="24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초인공지능</a:t>
            </a:r>
            <a:endParaRPr lang="en-US" altLang="ko-KR" sz="2400" dirty="0">
              <a:solidFill>
                <a:srgbClr val="000000">
                  <a:lumMod val="85000"/>
                  <a:lumOff val="15000"/>
                </a:srgbClr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algn="ctr" defTabSz="914400">
              <a:lnSpc>
                <a:spcPct val="120000"/>
              </a:lnSpc>
            </a:pPr>
            <a:r>
              <a:rPr lang="en-US" altLang="ko-KR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(Artificial Super Intelligence)</a:t>
            </a:r>
          </a:p>
        </p:txBody>
      </p:sp>
    </p:spTree>
    <p:extLst>
      <p:ext uri="{BB962C8B-B14F-4D97-AF65-F5344CB8AC3E}">
        <p14:creationId xmlns:p14="http://schemas.microsoft.com/office/powerpoint/2010/main" val="26584516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슬라이드 번호 개체 틀 3">
            <a:extLst>
              <a:ext uri="{FF2B5EF4-FFF2-40B4-BE49-F238E27FC236}">
                <a16:creationId xmlns:a16="http://schemas.microsoft.com/office/drawing/2014/main" id="{C739D293-974B-4715-9489-5738C0C935D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617502" y="4326927"/>
            <a:ext cx="698044" cy="365125"/>
          </a:xfrm>
        </p:spPr>
        <p:txBody>
          <a:bodyPr/>
          <a:lstStyle/>
          <a:p>
            <a:pPr algn="l"/>
            <a:fld id="{B0140D06-49F2-4D5F-BE5A-4D36BC1CD237}" type="slidenum">
              <a:rPr lang="ko-KR" altLang="en-US" sz="110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13</a:t>
            </a:fld>
            <a:endParaRPr lang="ko-KR" altLang="en-US" sz="11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D718709E-20AE-454B-8196-53990F2F28E6}"/>
              </a:ext>
            </a:extLst>
          </p:cNvPr>
          <p:cNvSpPr txBox="1"/>
          <p:nvPr/>
        </p:nvSpPr>
        <p:spPr>
          <a:xfrm>
            <a:off x="1766129" y="1144993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머신러닝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(Machine Learning)</a:t>
            </a:r>
            <a:endParaRPr kumimoji="0" lang="x-none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EF9EE82E-98E4-43D6-8CDF-9861677693A9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4DE83581-CA98-4F9E-9D69-684EF23AB085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85" name="사각형: 둥근 모서리 84">
              <a:extLst>
                <a:ext uri="{FF2B5EF4-FFF2-40B4-BE49-F238E27FC236}">
                  <a16:creationId xmlns:a16="http://schemas.microsoft.com/office/drawing/2014/main" id="{6B7C55BD-2310-4BF4-A392-A977374892DD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93" name="슬라이드 번호 개체 틀 3">
            <a:extLst>
              <a:ext uri="{FF2B5EF4-FFF2-40B4-BE49-F238E27FC236}">
                <a16:creationId xmlns:a16="http://schemas.microsoft.com/office/drawing/2014/main" id="{73950EBF-F543-4965-94A3-89539C81673A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13</a:t>
            </a:fld>
            <a:endParaRPr lang="ko-KR" altLang="en-US" sz="11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2996A1ED-42DE-508A-7DD2-618E0B5547C4}"/>
              </a:ext>
            </a:extLst>
          </p:cNvPr>
          <p:cNvGrpSpPr/>
          <p:nvPr/>
        </p:nvGrpSpPr>
        <p:grpSpPr>
          <a:xfrm>
            <a:off x="3675726" y="2000420"/>
            <a:ext cx="4840547" cy="3962528"/>
            <a:chOff x="5240129" y="2908801"/>
            <a:chExt cx="9339471" cy="7645400"/>
          </a:xfrm>
        </p:grpSpPr>
        <p:sp>
          <p:nvSpPr>
            <p:cNvPr id="3" name="사각형: 둥근 모서리 25">
              <a:extLst>
                <a:ext uri="{FF2B5EF4-FFF2-40B4-BE49-F238E27FC236}">
                  <a16:creationId xmlns:a16="http://schemas.microsoft.com/office/drawing/2014/main" id="{B082A2C1-4E9A-4CDA-D332-4994823454F5}"/>
                </a:ext>
              </a:extLst>
            </p:cNvPr>
            <p:cNvSpPr/>
            <p:nvPr/>
          </p:nvSpPr>
          <p:spPr>
            <a:xfrm>
              <a:off x="5240129" y="2908801"/>
              <a:ext cx="9339471" cy="7645400"/>
            </a:xfrm>
            <a:prstGeom prst="roundRect">
              <a:avLst>
                <a:gd name="adj" fmla="val 4209"/>
              </a:avLst>
            </a:prstGeom>
            <a:solidFill>
              <a:srgbClr val="FFFFFF"/>
            </a:solidFill>
            <a:ln w="22225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00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716CC956-7EF0-D681-2E84-3789A3F54255}"/>
                </a:ext>
              </a:extLst>
            </p:cNvPr>
            <p:cNvSpPr/>
            <p:nvPr/>
          </p:nvSpPr>
          <p:spPr>
            <a:xfrm>
              <a:off x="7134641" y="4149412"/>
              <a:ext cx="6004372" cy="6004372"/>
            </a:xfrm>
            <a:prstGeom prst="ellipse">
              <a:avLst/>
            </a:prstGeom>
            <a:solidFill>
              <a:srgbClr val="003366">
                <a:lumMod val="20000"/>
                <a:lumOff val="80000"/>
              </a:srgbClr>
            </a:solidFill>
            <a:ln w="22225" cap="flat" cmpd="sng" algn="ctr">
              <a:solidFill>
                <a:srgbClr val="003366">
                  <a:lumMod val="75000"/>
                </a:srgbClr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00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2798E64C-BDF6-8AA1-32CB-B5BD1FF26444}"/>
                </a:ext>
              </a:extLst>
            </p:cNvPr>
            <p:cNvSpPr/>
            <p:nvPr/>
          </p:nvSpPr>
          <p:spPr>
            <a:xfrm>
              <a:off x="7996613" y="3144092"/>
              <a:ext cx="3826503" cy="8907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Data Science</a:t>
              </a:r>
              <a:endParaRPr kumimoji="0" lang="ko-KR" altLang="en-US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22B80025-8245-15D5-0901-DED789F860B8}"/>
                </a:ext>
              </a:extLst>
            </p:cNvPr>
            <p:cNvSpPr/>
            <p:nvPr/>
          </p:nvSpPr>
          <p:spPr>
            <a:xfrm>
              <a:off x="8129242" y="4556642"/>
              <a:ext cx="4015168" cy="112827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Field of 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Artificial Intelligence</a:t>
              </a:r>
              <a:endParaRPr kumimoji="0" lang="ko-KR" altLang="en-US" sz="16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E62E345-3318-2AD2-F1F7-A46A4806AD2A}"/>
                </a:ext>
              </a:extLst>
            </p:cNvPr>
            <p:cNvSpPr/>
            <p:nvPr/>
          </p:nvSpPr>
          <p:spPr>
            <a:xfrm>
              <a:off x="7797761" y="5715078"/>
              <a:ext cx="3922925" cy="3922924"/>
            </a:xfrm>
            <a:prstGeom prst="ellipse">
              <a:avLst/>
            </a:prstGeom>
            <a:solidFill>
              <a:srgbClr val="FB9A18"/>
            </a:solidFill>
            <a:ln w="22225" cap="flat" cmpd="sng" algn="ctr">
              <a:solidFill>
                <a:srgbClr val="843E0A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00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29183FCD-C60F-DEF6-51EA-41A71D7BCB32}"/>
                </a:ext>
              </a:extLst>
            </p:cNvPr>
            <p:cNvSpPr/>
            <p:nvPr/>
          </p:nvSpPr>
          <p:spPr>
            <a:xfrm>
              <a:off x="7972823" y="6076239"/>
              <a:ext cx="3566702" cy="112827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Field of 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Machine Learning</a:t>
              </a:r>
              <a:endParaRPr kumimoji="0" lang="ko-KR" altLang="en-US" sz="16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635235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슬라이드 번호 개체 틀 3">
            <a:extLst>
              <a:ext uri="{FF2B5EF4-FFF2-40B4-BE49-F238E27FC236}">
                <a16:creationId xmlns:a16="http://schemas.microsoft.com/office/drawing/2014/main" id="{C739D293-974B-4715-9489-5738C0C935D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617502" y="4326927"/>
            <a:ext cx="698044" cy="365125"/>
          </a:xfrm>
        </p:spPr>
        <p:txBody>
          <a:bodyPr/>
          <a:lstStyle/>
          <a:p>
            <a:pPr algn="l"/>
            <a:fld id="{B0140D06-49F2-4D5F-BE5A-4D36BC1CD237}" type="slidenum">
              <a:rPr lang="ko-KR" altLang="en-US" sz="110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14</a:t>
            </a:fld>
            <a:endParaRPr lang="ko-KR" altLang="en-US" sz="11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D718709E-20AE-454B-8196-53990F2F28E6}"/>
              </a:ext>
            </a:extLst>
          </p:cNvPr>
          <p:cNvSpPr txBox="1"/>
          <p:nvPr/>
        </p:nvSpPr>
        <p:spPr>
          <a:xfrm>
            <a:off x="1766129" y="1144993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머신러닝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(Machine Learning)</a:t>
            </a:r>
            <a:endParaRPr kumimoji="0" lang="x-none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EF9EE82E-98E4-43D6-8CDF-9861677693A9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4DE83581-CA98-4F9E-9D69-684EF23AB085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85" name="사각형: 둥근 모서리 84">
              <a:extLst>
                <a:ext uri="{FF2B5EF4-FFF2-40B4-BE49-F238E27FC236}">
                  <a16:creationId xmlns:a16="http://schemas.microsoft.com/office/drawing/2014/main" id="{6B7C55BD-2310-4BF4-A392-A977374892DD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93" name="슬라이드 번호 개체 틀 3">
            <a:extLst>
              <a:ext uri="{FF2B5EF4-FFF2-40B4-BE49-F238E27FC236}">
                <a16:creationId xmlns:a16="http://schemas.microsoft.com/office/drawing/2014/main" id="{73950EBF-F543-4965-94A3-89539C81673A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14</a:t>
            </a:fld>
            <a:endParaRPr lang="ko-KR" altLang="en-US" sz="11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29" name="Picture 2">
            <a:extLst>
              <a:ext uri="{FF2B5EF4-FFF2-40B4-BE49-F238E27FC236}">
                <a16:creationId xmlns:a16="http://schemas.microsoft.com/office/drawing/2014/main" id="{260DC2B1-A051-4783-BFC9-921B70048E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9488" y="3472829"/>
            <a:ext cx="2522710" cy="2073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4" descr="심심해서 하는 블로그 :: [Data Mining] 의사 결정 트리">
            <a:extLst>
              <a:ext uri="{FF2B5EF4-FFF2-40B4-BE49-F238E27FC236}">
                <a16:creationId xmlns:a16="http://schemas.microsoft.com/office/drawing/2014/main" id="{DD0F162F-9FD8-48AA-B3B6-A2570CA052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6788" y="3329546"/>
            <a:ext cx="1955260" cy="2272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직사각형 30">
            <a:extLst>
              <a:ext uri="{FF2B5EF4-FFF2-40B4-BE49-F238E27FC236}">
                <a16:creationId xmlns:a16="http://schemas.microsoft.com/office/drawing/2014/main" id="{6E0B5562-CA16-4545-8FA1-00DDC347BB67}"/>
              </a:ext>
            </a:extLst>
          </p:cNvPr>
          <p:cNvSpPr/>
          <p:nvPr/>
        </p:nvSpPr>
        <p:spPr>
          <a:xfrm>
            <a:off x="5909721" y="5622684"/>
            <a:ext cx="2989532" cy="707886"/>
          </a:xfrm>
          <a:prstGeom prst="rect">
            <a:avLst/>
          </a:prstGeom>
          <a:solidFill>
            <a:sysClr val="window" lastClr="FFFFFF">
              <a:alpha val="0"/>
            </a:sysClr>
          </a:solidFill>
          <a:ln w="28575">
            <a:noFill/>
          </a:ln>
        </p:spPr>
        <p:txBody>
          <a:bodyPr wrap="square">
            <a:spAutoFit/>
          </a:bodyPr>
          <a:lstStyle/>
          <a:p>
            <a:pPr algn="ctr" defTabSz="914400" latinLnBrk="1">
              <a:defRPr/>
            </a:pPr>
            <a:r>
              <a:rPr lang="ko-KR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의사결정나무</a:t>
            </a:r>
            <a:endParaRPr lang="en-US" altLang="ko-KR" sz="2000" dirty="0">
              <a:solidFill>
                <a:srgbClr val="000000">
                  <a:lumMod val="85000"/>
                  <a:lumOff val="15000"/>
                </a:srgbClr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algn="ctr" defTabSz="914400" latinLnBrk="1">
              <a:defRPr/>
            </a:pPr>
            <a:r>
              <a:rPr lang="en-US" altLang="ko-KR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(Decision Tree)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C4DEF3EE-D81A-4688-B131-21E863004D29}"/>
              </a:ext>
            </a:extLst>
          </p:cNvPr>
          <p:cNvSpPr/>
          <p:nvPr/>
        </p:nvSpPr>
        <p:spPr>
          <a:xfrm>
            <a:off x="7590667" y="5602567"/>
            <a:ext cx="4952280" cy="707886"/>
          </a:xfrm>
          <a:prstGeom prst="rect">
            <a:avLst/>
          </a:prstGeom>
          <a:solidFill>
            <a:sysClr val="window" lastClr="FFFFFF">
              <a:alpha val="0"/>
            </a:sysClr>
          </a:solidFill>
          <a:ln w="28575">
            <a:noFill/>
          </a:ln>
        </p:spPr>
        <p:txBody>
          <a:bodyPr wrap="square">
            <a:spAutoFit/>
          </a:bodyPr>
          <a:lstStyle/>
          <a:p>
            <a:pPr algn="ctr" defTabSz="914400" latinLnBrk="1">
              <a:defRPr/>
            </a:pPr>
            <a:r>
              <a:rPr lang="ko-KR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선형회귀</a:t>
            </a:r>
            <a:endParaRPr lang="en-US" altLang="ko-KR" sz="2000" dirty="0">
              <a:solidFill>
                <a:srgbClr val="000000">
                  <a:lumMod val="85000"/>
                  <a:lumOff val="15000"/>
                </a:srgbClr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algn="ctr" defTabSz="914400" latinLnBrk="1">
              <a:defRPr/>
            </a:pPr>
            <a:r>
              <a:rPr lang="en-US" altLang="ko-KR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(Linear Regression)</a:t>
            </a: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CB8CE1F5-2523-40FE-8EFC-12FB241981B1}"/>
              </a:ext>
            </a:extLst>
          </p:cNvPr>
          <p:cNvGrpSpPr/>
          <p:nvPr/>
        </p:nvGrpSpPr>
        <p:grpSpPr>
          <a:xfrm>
            <a:off x="1766129" y="1726573"/>
            <a:ext cx="8787572" cy="1617854"/>
            <a:chOff x="2544000" y="2837333"/>
            <a:chExt cx="17348496" cy="3339936"/>
          </a:xfrm>
        </p:grpSpPr>
        <p:sp>
          <p:nvSpPr>
            <p:cNvPr id="35" name="Google Shape;215;p33">
              <a:extLst>
                <a:ext uri="{FF2B5EF4-FFF2-40B4-BE49-F238E27FC236}">
                  <a16:creationId xmlns:a16="http://schemas.microsoft.com/office/drawing/2014/main" id="{6F2865B1-6450-455E-8226-651918AB5D12}"/>
                </a:ext>
              </a:extLst>
            </p:cNvPr>
            <p:cNvSpPr/>
            <p:nvPr/>
          </p:nvSpPr>
          <p:spPr>
            <a:xfrm>
              <a:off x="2544000" y="2837333"/>
              <a:ext cx="17348496" cy="3339936"/>
            </a:xfrm>
            <a:prstGeom prst="rect">
              <a:avLst/>
            </a:prstGeom>
            <a:solidFill>
              <a:srgbClr val="CB6B23">
                <a:lumMod val="20000"/>
                <a:lumOff val="80000"/>
              </a:srgbClr>
            </a:solidFill>
            <a:ln>
              <a:solidFill>
                <a:srgbClr val="E3E4FB"/>
              </a:solidFill>
              <a:miter lim="4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45719" rIns="45719" anchor="ctr"/>
            <a:lstStyle/>
            <a:p>
              <a:pPr marL="0" marR="0" lvl="0" indent="0" defTabSz="914400" eaLnBrk="0" fontAlgn="base" latinLnBrk="0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36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792B278C-66DC-4980-AF72-DDA807324949}"/>
                </a:ext>
              </a:extLst>
            </p:cNvPr>
            <p:cNvSpPr txBox="1"/>
            <p:nvPr/>
          </p:nvSpPr>
          <p:spPr>
            <a:xfrm>
              <a:off x="2762736" y="2837333"/>
              <a:ext cx="17129760" cy="295822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342900" indent="-342900" defTabSz="914400" latinLnBrk="1">
                <a:lnSpc>
                  <a:spcPct val="150000"/>
                </a:lnSpc>
                <a:buFont typeface="Arial" panose="020B0604020202020204" pitchFamily="34" charset="0"/>
                <a:buChar char="•"/>
                <a:defRPr/>
              </a:pPr>
              <a:r>
                <a:rPr lang="ko-KR" altLang="en-US" sz="2000" dirty="0">
                  <a:solidFill>
                    <a:srgbClr val="FF0000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학습 과정</a:t>
              </a:r>
              <a:r>
                <a:rPr lang="ko-KR" altLang="en-US" sz="20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을 통해 인간의 지적 능력을 모방할 수 있도록 만드는 알고리즘과 기술을 개발하는 분야</a:t>
              </a:r>
              <a:endParaRPr lang="en-US" altLang="ko-KR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  <a:p>
              <a:pPr marL="342900" indent="-342900" defTabSz="914400" latinLnBrk="1">
                <a:lnSpc>
                  <a:spcPct val="150000"/>
                </a:lnSpc>
                <a:buFont typeface="Arial" panose="020B0604020202020204" pitchFamily="34" charset="0"/>
                <a:buChar char="•"/>
                <a:defRPr/>
              </a:pPr>
              <a:r>
                <a:rPr lang="ko-KR" altLang="en-US" sz="20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데이터와 데이터를 설명하는 현상이 필요</a:t>
              </a:r>
              <a:endParaRPr lang="en-US" altLang="ko-KR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D1854997-04E9-B59C-8BEA-0F337421F1E3}"/>
              </a:ext>
            </a:extLst>
          </p:cNvPr>
          <p:cNvGrpSpPr/>
          <p:nvPr/>
        </p:nvGrpSpPr>
        <p:grpSpPr>
          <a:xfrm>
            <a:off x="1797630" y="3492501"/>
            <a:ext cx="3961905" cy="2529524"/>
            <a:chOff x="1797631" y="3634026"/>
            <a:chExt cx="3297696" cy="2105452"/>
          </a:xfrm>
        </p:grpSpPr>
        <p:sp>
          <p:nvSpPr>
            <p:cNvPr id="3" name="사각형: 둥근 모서리 32">
              <a:extLst>
                <a:ext uri="{FF2B5EF4-FFF2-40B4-BE49-F238E27FC236}">
                  <a16:creationId xmlns:a16="http://schemas.microsoft.com/office/drawing/2014/main" id="{B574E78B-F768-11A6-BF70-19B38D178D21}"/>
                </a:ext>
              </a:extLst>
            </p:cNvPr>
            <p:cNvSpPr/>
            <p:nvPr/>
          </p:nvSpPr>
          <p:spPr>
            <a:xfrm>
              <a:off x="1797631" y="3634026"/>
              <a:ext cx="3297696" cy="2105452"/>
            </a:xfrm>
            <a:prstGeom prst="roundRect">
              <a:avLst>
                <a:gd name="adj" fmla="val 6787"/>
              </a:avLst>
            </a:prstGeom>
            <a:solidFill>
              <a:srgbClr val="FFFFFF"/>
            </a:solidFill>
            <a:ln w="22225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CEA4FD3A-D2EB-E272-58E4-3BD62E4BE013}"/>
                </a:ext>
              </a:extLst>
            </p:cNvPr>
            <p:cNvGrpSpPr/>
            <p:nvPr/>
          </p:nvGrpSpPr>
          <p:grpSpPr>
            <a:xfrm>
              <a:off x="2046351" y="3871898"/>
              <a:ext cx="2835262" cy="1654498"/>
              <a:chOff x="2452715" y="4757345"/>
              <a:chExt cx="8241833" cy="4809467"/>
            </a:xfrm>
          </p:grpSpPr>
          <p:pic>
            <p:nvPicPr>
              <p:cNvPr id="5" name="그림 4">
                <a:extLst>
                  <a:ext uri="{FF2B5EF4-FFF2-40B4-BE49-F238E27FC236}">
                    <a16:creationId xmlns:a16="http://schemas.microsoft.com/office/drawing/2014/main" id="{0D6B0C3D-38E2-EF38-EBB3-C9FB672269D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825755" y="5844067"/>
                <a:ext cx="3423475" cy="2760867"/>
              </a:xfrm>
              <a:prstGeom prst="rect">
                <a:avLst/>
              </a:prstGeom>
            </p:spPr>
          </p:pic>
          <p:sp>
            <p:nvSpPr>
              <p:cNvPr id="6" name="직사각형 5">
                <a:extLst>
                  <a:ext uri="{FF2B5EF4-FFF2-40B4-BE49-F238E27FC236}">
                    <a16:creationId xmlns:a16="http://schemas.microsoft.com/office/drawing/2014/main" id="{89F09B21-6114-044B-7970-38A8C272A37F}"/>
                  </a:ext>
                </a:extLst>
              </p:cNvPr>
              <p:cNvSpPr/>
              <p:nvPr/>
            </p:nvSpPr>
            <p:spPr>
              <a:xfrm>
                <a:off x="2452715" y="4757345"/>
                <a:ext cx="2013809" cy="805523"/>
              </a:xfrm>
              <a:prstGeom prst="rect">
                <a:avLst/>
              </a:prstGeom>
              <a:solidFill>
                <a:sysClr val="window" lastClr="FFFFFF"/>
              </a:solidFill>
              <a:ln w="25400" cap="flat" cmpd="sng" algn="ctr">
                <a:solidFill>
                  <a:srgbClr val="4F81BD">
                    <a:shade val="50000"/>
                  </a:srgbClr>
                </a:solidFill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algn="ctr" defTabSz="91440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데이터 </a:t>
                </a:r>
                <a:r>
                  <a:rPr kumimoji="0" lang="en-US" altLang="ko-KR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X</a:t>
                </a:r>
                <a:endParaRPr kumimoji="0" lang="ko-KR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6AFC3C96-BBFA-A2D1-BF3D-C167B03F284A}"/>
                  </a:ext>
                </a:extLst>
              </p:cNvPr>
              <p:cNvSpPr/>
              <p:nvPr/>
            </p:nvSpPr>
            <p:spPr>
              <a:xfrm>
                <a:off x="4436799" y="8761289"/>
                <a:ext cx="1961212" cy="805523"/>
              </a:xfrm>
              <a:prstGeom prst="rect">
                <a:avLst/>
              </a:prstGeom>
              <a:solidFill>
                <a:sysClr val="window" lastClr="FFFFFF"/>
              </a:solidFill>
              <a:ln w="25400" cap="flat" cmpd="sng" algn="ctr">
                <a:solidFill>
                  <a:srgbClr val="4F81BD">
                    <a:shade val="50000"/>
                  </a:srgbClr>
                </a:solidFill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algn="ctr" defTabSz="91440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현상 </a:t>
                </a:r>
                <a:r>
                  <a:rPr kumimoji="0" lang="en-US" altLang="ko-KR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Y</a:t>
                </a:r>
                <a:endParaRPr kumimoji="0" lang="ko-KR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endParaRPr>
              </a:p>
            </p:txBody>
          </p:sp>
          <p:cxnSp>
            <p:nvCxnSpPr>
              <p:cNvPr id="8" name="직선 화살표 연결선 7">
                <a:extLst>
                  <a:ext uri="{FF2B5EF4-FFF2-40B4-BE49-F238E27FC236}">
                    <a16:creationId xmlns:a16="http://schemas.microsoft.com/office/drawing/2014/main" id="{4A0FAEA2-FF52-CD36-C290-DF79193A55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01941" y="5562868"/>
                <a:ext cx="0" cy="401007"/>
              </a:xfrm>
              <a:prstGeom prst="straightConnector1">
                <a:avLst/>
              </a:prstGeom>
              <a:noFill/>
              <a:ln w="28575" cap="flat" cmpd="sng" algn="ctr">
                <a:solidFill>
                  <a:sysClr val="windowText" lastClr="000000">
                    <a:shade val="95000"/>
                    <a:satMod val="105000"/>
                  </a:sysClr>
                </a:solidFill>
                <a:prstDash val="solid"/>
                <a:tailEnd type="triangle"/>
              </a:ln>
              <a:effectLst/>
            </p:spPr>
          </p:cxnSp>
          <p:cxnSp>
            <p:nvCxnSpPr>
              <p:cNvPr id="9" name="직선 화살표 연결선 8">
                <a:extLst>
                  <a:ext uri="{FF2B5EF4-FFF2-40B4-BE49-F238E27FC236}">
                    <a16:creationId xmlns:a16="http://schemas.microsoft.com/office/drawing/2014/main" id="{6FEE41C5-0C89-5BD9-8035-12E6BA697757}"/>
                  </a:ext>
                </a:extLst>
              </p:cNvPr>
              <p:cNvCxnSpPr/>
              <p:nvPr/>
            </p:nvCxnSpPr>
            <p:spPr>
              <a:xfrm>
                <a:off x="5410555" y="8360282"/>
                <a:ext cx="0" cy="401007"/>
              </a:xfrm>
              <a:prstGeom prst="straightConnector1">
                <a:avLst/>
              </a:prstGeom>
              <a:noFill/>
              <a:ln w="28575" cap="flat" cmpd="sng" algn="ctr">
                <a:solidFill>
                  <a:sysClr val="windowText" lastClr="000000">
                    <a:shade val="95000"/>
                    <a:satMod val="105000"/>
                  </a:sysClr>
                </a:solidFill>
                <a:prstDash val="solid"/>
                <a:tailEnd type="triangle"/>
              </a:ln>
              <a:effectLst/>
            </p:spPr>
          </p:cxn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C81FC244-D482-3A69-B601-D139C43BBDAB}"/>
                  </a:ext>
                </a:extLst>
              </p:cNvPr>
              <p:cNvSpPr/>
              <p:nvPr/>
            </p:nvSpPr>
            <p:spPr>
              <a:xfrm>
                <a:off x="3459619" y="6798411"/>
                <a:ext cx="2013809" cy="805523"/>
              </a:xfrm>
              <a:prstGeom prst="rect">
                <a:avLst/>
              </a:prstGeom>
              <a:solidFill>
                <a:sysClr val="window" lastClr="FFFFFF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algn="ctr" defTabSz="91440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함수</a:t>
                </a:r>
                <a:r>
                  <a:rPr kumimoji="0" lang="en-US" altLang="ko-KR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 f (</a:t>
                </a:r>
                <a:r>
                  <a:rPr kumimoji="0" lang="ko-KR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지식</a:t>
                </a:r>
                <a:r>
                  <a:rPr kumimoji="0" lang="en-US" altLang="ko-KR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)</a:t>
                </a:r>
                <a:endParaRPr kumimoji="0" lang="ko-KR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endParaRPr>
              </a:p>
            </p:txBody>
          </p:sp>
          <p:pic>
            <p:nvPicPr>
              <p:cNvPr id="11" name="그림 10">
                <a:extLst>
                  <a:ext uri="{FF2B5EF4-FFF2-40B4-BE49-F238E27FC236}">
                    <a16:creationId xmlns:a16="http://schemas.microsoft.com/office/drawing/2014/main" id="{15E6EE1F-07B2-A797-A8D7-BCCFA8EF39D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122292" y="5844067"/>
                <a:ext cx="3423475" cy="2760867"/>
              </a:xfrm>
              <a:prstGeom prst="rect">
                <a:avLst/>
              </a:prstGeom>
            </p:spPr>
          </p:pic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5E39B2A0-7B08-020D-73F3-2F6CA4250EAD}"/>
                  </a:ext>
                </a:extLst>
              </p:cNvPr>
              <p:cNvSpPr/>
              <p:nvPr/>
            </p:nvSpPr>
            <p:spPr>
              <a:xfrm>
                <a:off x="6749251" y="4757345"/>
                <a:ext cx="2013809" cy="805523"/>
              </a:xfrm>
              <a:prstGeom prst="rect">
                <a:avLst/>
              </a:prstGeom>
              <a:solidFill>
                <a:sysClr val="window" lastClr="FFFFFF"/>
              </a:solidFill>
              <a:ln w="25400" cap="flat" cmpd="sng" algn="ctr">
                <a:solidFill>
                  <a:srgbClr val="4F81BD">
                    <a:shade val="50000"/>
                  </a:srgbClr>
                </a:solidFill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algn="ctr" defTabSz="91440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새로운</a:t>
                </a:r>
                <a:endParaRPr kumimoji="0" lang="en-US" altLang="ko-KR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endParaRPr>
              </a:p>
              <a:p>
                <a:pPr marL="0" marR="0" lvl="0" indent="0" algn="ctr" defTabSz="91440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데이터</a:t>
                </a:r>
              </a:p>
            </p:txBody>
          </p:sp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600668E3-C9AE-7F1C-7FFD-2A8D16AF2E46}"/>
                  </a:ext>
                </a:extLst>
              </p:cNvPr>
              <p:cNvSpPr/>
              <p:nvPr/>
            </p:nvSpPr>
            <p:spPr>
              <a:xfrm>
                <a:off x="8733336" y="8761289"/>
                <a:ext cx="1961212" cy="805523"/>
              </a:xfrm>
              <a:prstGeom prst="rect">
                <a:avLst/>
              </a:prstGeom>
              <a:solidFill>
                <a:sysClr val="window" lastClr="FFFFFF"/>
              </a:solidFill>
              <a:ln w="25400" cap="flat" cmpd="sng" algn="ctr">
                <a:solidFill>
                  <a:srgbClr val="4F81BD">
                    <a:shade val="50000"/>
                  </a:srgbClr>
                </a:solidFill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algn="ctr" defTabSz="91440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판단</a:t>
                </a:r>
              </a:p>
            </p:txBody>
          </p:sp>
          <p:cxnSp>
            <p:nvCxnSpPr>
              <p:cNvPr id="33" name="직선 화살표 연결선 32">
                <a:extLst>
                  <a:ext uri="{FF2B5EF4-FFF2-40B4-BE49-F238E27FC236}">
                    <a16:creationId xmlns:a16="http://schemas.microsoft.com/office/drawing/2014/main" id="{A92A68C4-7C83-F110-47B4-4CEF502586B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798477" y="5562868"/>
                <a:ext cx="0" cy="401007"/>
              </a:xfrm>
              <a:prstGeom prst="straightConnector1">
                <a:avLst/>
              </a:prstGeom>
              <a:noFill/>
              <a:ln w="28575" cap="flat" cmpd="sng" algn="ctr">
                <a:solidFill>
                  <a:sysClr val="windowText" lastClr="000000">
                    <a:shade val="95000"/>
                    <a:satMod val="105000"/>
                  </a:sysClr>
                </a:solidFill>
                <a:prstDash val="solid"/>
                <a:tailEnd type="triangle"/>
              </a:ln>
              <a:effectLst/>
            </p:spPr>
          </p:cxnSp>
          <p:cxnSp>
            <p:nvCxnSpPr>
              <p:cNvPr id="37" name="직선 화살표 연결선 36">
                <a:extLst>
                  <a:ext uri="{FF2B5EF4-FFF2-40B4-BE49-F238E27FC236}">
                    <a16:creationId xmlns:a16="http://schemas.microsoft.com/office/drawing/2014/main" id="{FA3F73FA-9BA4-2167-EEB1-4723731869C6}"/>
                  </a:ext>
                </a:extLst>
              </p:cNvPr>
              <p:cNvCxnSpPr/>
              <p:nvPr/>
            </p:nvCxnSpPr>
            <p:spPr>
              <a:xfrm>
                <a:off x="9707092" y="8360282"/>
                <a:ext cx="0" cy="401007"/>
              </a:xfrm>
              <a:prstGeom prst="straightConnector1">
                <a:avLst/>
              </a:prstGeom>
              <a:noFill/>
              <a:ln w="28575" cap="flat" cmpd="sng" algn="ctr">
                <a:solidFill>
                  <a:sysClr val="windowText" lastClr="000000">
                    <a:shade val="95000"/>
                    <a:satMod val="105000"/>
                  </a:sysClr>
                </a:solidFill>
                <a:prstDash val="solid"/>
                <a:tailEnd type="triangle"/>
              </a:ln>
              <a:effectLst/>
            </p:spPr>
          </p:cxnSp>
          <p:sp>
            <p:nvSpPr>
              <p:cNvPr id="38" name="직사각형 37">
                <a:extLst>
                  <a:ext uri="{FF2B5EF4-FFF2-40B4-BE49-F238E27FC236}">
                    <a16:creationId xmlns:a16="http://schemas.microsoft.com/office/drawing/2014/main" id="{864ED9A4-0F42-0597-B4B2-7B74C9011E2D}"/>
                  </a:ext>
                </a:extLst>
              </p:cNvPr>
              <p:cNvSpPr/>
              <p:nvPr/>
            </p:nvSpPr>
            <p:spPr>
              <a:xfrm>
                <a:off x="7756156" y="6798411"/>
                <a:ext cx="2013809" cy="805523"/>
              </a:xfrm>
              <a:prstGeom prst="rect">
                <a:avLst/>
              </a:prstGeom>
              <a:solidFill>
                <a:sysClr val="window" lastClr="FFFFFF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algn="ctr" defTabSz="91440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학습한 함수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301433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슬라이드 번호 개체 틀 3">
            <a:extLst>
              <a:ext uri="{FF2B5EF4-FFF2-40B4-BE49-F238E27FC236}">
                <a16:creationId xmlns:a16="http://schemas.microsoft.com/office/drawing/2014/main" id="{C739D293-974B-4715-9489-5738C0C935D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0726984" y="3521858"/>
            <a:ext cx="586711" cy="306890"/>
          </a:xfrm>
        </p:spPr>
        <p:txBody>
          <a:bodyPr/>
          <a:lstStyle/>
          <a:p>
            <a:pPr algn="l"/>
            <a:fld id="{B0140D06-49F2-4D5F-BE5A-4D36BC1CD237}" type="slidenum">
              <a:rPr lang="ko-KR" altLang="en-US" sz="110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15</a:t>
            </a:fld>
            <a:endParaRPr lang="ko-KR" altLang="en-US" sz="11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D718709E-20AE-454B-8196-53990F2F28E6}"/>
              </a:ext>
            </a:extLst>
          </p:cNvPr>
          <p:cNvSpPr txBox="1"/>
          <p:nvPr/>
        </p:nvSpPr>
        <p:spPr>
          <a:xfrm>
            <a:off x="1766129" y="1144993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머신러닝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(Machine Learning)</a:t>
            </a:r>
            <a:endParaRPr kumimoji="0" lang="x-none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EF9EE82E-98E4-43D6-8CDF-9861677693A9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4DE83581-CA98-4F9E-9D69-684EF23AB085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85" name="사각형: 둥근 모서리 84">
              <a:extLst>
                <a:ext uri="{FF2B5EF4-FFF2-40B4-BE49-F238E27FC236}">
                  <a16:creationId xmlns:a16="http://schemas.microsoft.com/office/drawing/2014/main" id="{6B7C55BD-2310-4BF4-A392-A977374892DD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93" name="슬라이드 번호 개체 틀 3">
            <a:extLst>
              <a:ext uri="{FF2B5EF4-FFF2-40B4-BE49-F238E27FC236}">
                <a16:creationId xmlns:a16="http://schemas.microsoft.com/office/drawing/2014/main" id="{73950EBF-F543-4965-94A3-89539C81673A}"/>
              </a:ext>
            </a:extLst>
          </p:cNvPr>
          <p:cNvSpPr txBox="1">
            <a:spLocks/>
          </p:cNvSpPr>
          <p:nvPr/>
        </p:nvSpPr>
        <p:spPr>
          <a:xfrm>
            <a:off x="10726984" y="5663556"/>
            <a:ext cx="586711" cy="30689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15</a:t>
            </a:fld>
            <a:endParaRPr lang="ko-KR" altLang="en-US" sz="11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B5429FBB-198C-49AE-8721-C26103F9B548}"/>
              </a:ext>
            </a:extLst>
          </p:cNvPr>
          <p:cNvGrpSpPr/>
          <p:nvPr/>
        </p:nvGrpSpPr>
        <p:grpSpPr>
          <a:xfrm>
            <a:off x="2322582" y="1727026"/>
            <a:ext cx="7616828" cy="4521325"/>
            <a:chOff x="3970583" y="2687095"/>
            <a:chExt cx="12493640" cy="8323805"/>
          </a:xfrm>
        </p:grpSpPr>
        <p:sp>
          <p:nvSpPr>
            <p:cNvPr id="59" name="사각형: 둥근 모서리 58">
              <a:extLst>
                <a:ext uri="{FF2B5EF4-FFF2-40B4-BE49-F238E27FC236}">
                  <a16:creationId xmlns:a16="http://schemas.microsoft.com/office/drawing/2014/main" id="{A89289D9-37CA-410C-A5A8-9150BED8BE6B}"/>
                </a:ext>
              </a:extLst>
            </p:cNvPr>
            <p:cNvSpPr/>
            <p:nvPr/>
          </p:nvSpPr>
          <p:spPr>
            <a:xfrm>
              <a:off x="3970583" y="6802580"/>
              <a:ext cx="12378834" cy="4208320"/>
            </a:xfrm>
            <a:prstGeom prst="roundRect">
              <a:avLst>
                <a:gd name="adj" fmla="val 4209"/>
              </a:avLst>
            </a:prstGeom>
            <a:solidFill>
              <a:srgbClr val="FFFFFF"/>
            </a:solidFill>
            <a:ln w="22225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0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60" name="사각형: 둥근 모서리 59">
              <a:extLst>
                <a:ext uri="{FF2B5EF4-FFF2-40B4-BE49-F238E27FC236}">
                  <a16:creationId xmlns:a16="http://schemas.microsoft.com/office/drawing/2014/main" id="{B871BE52-7419-4094-9A63-29803441A7BF}"/>
                </a:ext>
              </a:extLst>
            </p:cNvPr>
            <p:cNvSpPr/>
            <p:nvPr/>
          </p:nvSpPr>
          <p:spPr>
            <a:xfrm>
              <a:off x="3970583" y="2687095"/>
              <a:ext cx="12378834" cy="3883513"/>
            </a:xfrm>
            <a:prstGeom prst="roundRect">
              <a:avLst>
                <a:gd name="adj" fmla="val 4209"/>
              </a:avLst>
            </a:prstGeom>
            <a:solidFill>
              <a:srgbClr val="FFFFFF"/>
            </a:solidFill>
            <a:ln w="22225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0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61" name="슬라이드 번호 개체 틀 3">
              <a:extLst>
                <a:ext uri="{FF2B5EF4-FFF2-40B4-BE49-F238E27FC236}">
                  <a16:creationId xmlns:a16="http://schemas.microsoft.com/office/drawing/2014/main" id="{572BEE0E-40F1-40FF-A757-6BB2B053566D}"/>
                </a:ext>
              </a:extLst>
            </p:cNvPr>
            <p:cNvSpPr txBox="1">
              <a:spLocks/>
            </p:cNvSpPr>
            <p:nvPr/>
          </p:nvSpPr>
          <p:spPr>
            <a:xfrm>
              <a:off x="12847613" y="10331295"/>
              <a:ext cx="2804555" cy="479946"/>
            </a:xfrm>
            <a:prstGeom prst="rect">
              <a:avLst/>
            </a:prstGeom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fld id="{FDB31EF5-36A9-416D-B185-4ED9FA0B4978}" type="slidenum">
                <a:rPr kumimoji="0" lang="ko-KR" altLang="en-US" sz="2000" b="0" i="0" u="none" strike="noStrike" kern="120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nstantia"/>
                  <a:ea typeface="+mn-ea"/>
                  <a:cs typeface="+mn-cs"/>
                </a:rPr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t>15</a:t>
              </a:fld>
              <a:endParaRPr kumimoji="0" lang="ko-KR" alt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62" name="내용 개체 틀 4">
              <a:extLst>
                <a:ext uri="{FF2B5EF4-FFF2-40B4-BE49-F238E27FC236}">
                  <a16:creationId xmlns:a16="http://schemas.microsoft.com/office/drawing/2014/main" id="{62F47880-1FD4-4173-82BD-00B2471E4F9A}"/>
                </a:ext>
              </a:extLst>
            </p:cNvPr>
            <p:cNvSpPr txBox="1">
              <a:spLocks/>
            </p:cNvSpPr>
            <p:nvPr/>
          </p:nvSpPr>
          <p:spPr>
            <a:xfrm>
              <a:off x="4068239" y="2881481"/>
              <a:ext cx="11845628" cy="559572"/>
            </a:xfrm>
            <a:prstGeom prst="rect">
              <a:avLst/>
            </a:prstGeom>
          </p:spPr>
          <p:txBody>
            <a:bodyPr>
              <a:normAutofit fontScale="47500" lnSpcReduction="20000"/>
            </a:bodyPr>
            <a:lstStyle>
              <a:lvl1pPr marL="571511" indent="-571511" algn="l" defTabSz="152403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5333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1238275" indent="-476260" algn="l" defTabSz="152403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4667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905038" indent="-381008" algn="l" defTabSz="152403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4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667053" indent="-381008" algn="l" defTabSz="152403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3333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429069" indent="-381008" algn="l" defTabSz="152403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3333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191084" indent="-381008" algn="l" defTabSz="152403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333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953099" indent="-381008" algn="l" defTabSz="152403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333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715114" indent="-381008" algn="l" defTabSz="152403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333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477130" indent="-381008" algn="l" defTabSz="152403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333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524030" rtl="0" eaLnBrk="1" fontAlgn="auto" latinLnBrk="1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r>
                <a:rPr kumimoji="0" lang="ko-KR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지도학습 </a:t>
              </a:r>
              <a:r>
                <a:rPr kumimoji="0" lang="en-US" altLang="ko-KR" sz="32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(Supervised learning): learning with labeled examples</a:t>
              </a:r>
            </a:p>
          </p:txBody>
        </p:sp>
        <p:pic>
          <p:nvPicPr>
            <p:cNvPr id="63" name="Picture 20" descr="관련 이미지">
              <a:extLst>
                <a:ext uri="{FF2B5EF4-FFF2-40B4-BE49-F238E27FC236}">
                  <a16:creationId xmlns:a16="http://schemas.microsoft.com/office/drawing/2014/main" id="{372F4561-A8DA-481F-B57D-1028DD9B70D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975169" y="4455226"/>
              <a:ext cx="1636427" cy="16364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4" name="Picture 18" descr="dog image에 대한 이미지 검색결과">
              <a:extLst>
                <a:ext uri="{FF2B5EF4-FFF2-40B4-BE49-F238E27FC236}">
                  <a16:creationId xmlns:a16="http://schemas.microsoft.com/office/drawing/2014/main" id="{A3F369A8-E020-4150-AAEF-D358150E70D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36" t="29878" r="5253"/>
            <a:stretch/>
          </p:blipFill>
          <p:spPr bwMode="auto">
            <a:xfrm>
              <a:off x="12633028" y="4462081"/>
              <a:ext cx="1629000" cy="166728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5" name="Picture 16" descr="dog image에 대한 이미지 검색결과">
              <a:extLst>
                <a:ext uri="{FF2B5EF4-FFF2-40B4-BE49-F238E27FC236}">
                  <a16:creationId xmlns:a16="http://schemas.microsoft.com/office/drawing/2014/main" id="{2EE43B47-F717-4D08-ADCC-AA2A5A88C26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952" r="9757"/>
            <a:stretch/>
          </p:blipFill>
          <p:spPr bwMode="auto">
            <a:xfrm>
              <a:off x="11303685" y="4419986"/>
              <a:ext cx="1578387" cy="166053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6" name="Picture 14" descr="dog image에 대한 이미지 검색결과">
              <a:extLst>
                <a:ext uri="{FF2B5EF4-FFF2-40B4-BE49-F238E27FC236}">
                  <a16:creationId xmlns:a16="http://schemas.microsoft.com/office/drawing/2014/main" id="{63C57C05-9713-49D8-945D-27157040A6A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760" r="14879"/>
            <a:stretch/>
          </p:blipFill>
          <p:spPr bwMode="auto">
            <a:xfrm>
              <a:off x="9701795" y="4352316"/>
              <a:ext cx="1703745" cy="18422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7" name="Picture 12" descr="cat image에 대한 이미지 검색결과">
              <a:extLst>
                <a:ext uri="{FF2B5EF4-FFF2-40B4-BE49-F238E27FC236}">
                  <a16:creationId xmlns:a16="http://schemas.microsoft.com/office/drawing/2014/main" id="{A78EEF8F-26BB-4FDE-B206-E2CEF30660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58750" y="4464716"/>
              <a:ext cx="1201303" cy="120130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8" name="Picture 10" descr="cat image에 대한 이미지 검색결과">
              <a:extLst>
                <a:ext uri="{FF2B5EF4-FFF2-40B4-BE49-F238E27FC236}">
                  <a16:creationId xmlns:a16="http://schemas.microsoft.com/office/drawing/2014/main" id="{A51ADF07-2D47-481F-9D2A-7DC32611176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48624" y="4469219"/>
              <a:ext cx="1562067" cy="15620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9" name="Picture 8" descr="관련 이미지">
              <a:extLst>
                <a:ext uri="{FF2B5EF4-FFF2-40B4-BE49-F238E27FC236}">
                  <a16:creationId xmlns:a16="http://schemas.microsoft.com/office/drawing/2014/main" id="{D8FC26B7-3BBC-4340-8AC1-32E5C5E1A49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9" cstate="print">
              <a:clrChange>
                <a:clrFrom>
                  <a:srgbClr val="FCFCFE"/>
                </a:clrFrom>
                <a:clrTo>
                  <a:srgbClr val="FCFCFE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544" r="13692"/>
            <a:stretch/>
          </p:blipFill>
          <p:spPr bwMode="auto">
            <a:xfrm>
              <a:off x="5313251" y="4086874"/>
              <a:ext cx="1916407" cy="197529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0" name="Picture 2" descr="baby cat image에 대한 이미지 검색결과">
              <a:extLst>
                <a:ext uri="{FF2B5EF4-FFF2-40B4-BE49-F238E27FC236}">
                  <a16:creationId xmlns:a16="http://schemas.microsoft.com/office/drawing/2014/main" id="{06474551-4E98-4910-A02A-A8BD7A0FE2B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390" t="7165" r="4205"/>
            <a:stretch/>
          </p:blipFill>
          <p:spPr bwMode="auto">
            <a:xfrm>
              <a:off x="4705006" y="4502681"/>
              <a:ext cx="1290135" cy="153799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0C5ED72F-08B7-4D73-B19E-736E96F4619B}"/>
                </a:ext>
              </a:extLst>
            </p:cNvPr>
            <p:cNvSpPr txBox="1"/>
            <p:nvPr/>
          </p:nvSpPr>
          <p:spPr>
            <a:xfrm>
              <a:off x="6412350" y="3772269"/>
              <a:ext cx="777136" cy="553998"/>
            </a:xfrm>
            <a:prstGeom prst="rect">
              <a:avLst/>
            </a:prstGeom>
          </p:spPr>
          <p:txBody>
            <a:bodyPr>
              <a:normAutofit fontScale="47500" lnSpcReduction="20000"/>
            </a:bodyPr>
            <a:lstStyle>
              <a:defPPr>
                <a:defRPr lang="en-US"/>
              </a:defPPr>
              <a:lvl1pPr indent="0" algn="ctr" defTabSz="1524030" latinLnBrk="1">
                <a:spcBef>
                  <a:spcPct val="20000"/>
                </a:spcBef>
                <a:buFont typeface="Arial" pitchFamily="34" charset="0"/>
                <a:buNone/>
                <a:defRPr sz="3000" b="1">
                  <a:solidFill>
                    <a:schemeClr val="bg1">
                      <a:lumMod val="85000"/>
                      <a:lumOff val="15000"/>
                    </a:scheme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defRPr>
              </a:lvl1pPr>
              <a:lvl2pPr marL="1238275" indent="-476260" defTabSz="1524030" latinLnBrk="1">
                <a:spcBef>
                  <a:spcPct val="20000"/>
                </a:spcBef>
                <a:buFont typeface="Arial" pitchFamily="34" charset="0"/>
                <a:buChar char="–"/>
                <a:defRPr sz="4667"/>
              </a:lvl2pPr>
              <a:lvl3pPr marL="1905038" indent="-381008" defTabSz="1524030" latinLnBrk="1">
                <a:spcBef>
                  <a:spcPct val="20000"/>
                </a:spcBef>
                <a:buFont typeface="Arial" pitchFamily="34" charset="0"/>
                <a:buChar char="•"/>
                <a:defRPr sz="4000"/>
              </a:lvl3pPr>
              <a:lvl4pPr marL="2667053" indent="-381008" defTabSz="1524030" latinLnBrk="1">
                <a:spcBef>
                  <a:spcPct val="20000"/>
                </a:spcBef>
                <a:buFont typeface="Arial" pitchFamily="34" charset="0"/>
                <a:buChar char="–"/>
                <a:defRPr sz="3333"/>
              </a:lvl4pPr>
              <a:lvl5pPr marL="3429069" indent="-381008" defTabSz="1524030" latinLnBrk="1">
                <a:spcBef>
                  <a:spcPct val="20000"/>
                </a:spcBef>
                <a:buFont typeface="Arial" pitchFamily="34" charset="0"/>
                <a:buChar char="»"/>
                <a:defRPr sz="3333"/>
              </a:lvl5pPr>
              <a:lvl6pPr marL="4191084" indent="-381008" defTabSz="1524030" latinLnBrk="1">
                <a:spcBef>
                  <a:spcPct val="20000"/>
                </a:spcBef>
                <a:buFont typeface="Arial" pitchFamily="34" charset="0"/>
                <a:buChar char="•"/>
                <a:defRPr sz="3333"/>
              </a:lvl6pPr>
              <a:lvl7pPr marL="4953099" indent="-381008" defTabSz="1524030" latinLnBrk="1">
                <a:spcBef>
                  <a:spcPct val="20000"/>
                </a:spcBef>
                <a:buFont typeface="Arial" pitchFamily="34" charset="0"/>
                <a:buChar char="•"/>
                <a:defRPr sz="3333"/>
              </a:lvl7pPr>
              <a:lvl8pPr marL="5715114" indent="-381008" defTabSz="1524030" latinLnBrk="1">
                <a:spcBef>
                  <a:spcPct val="20000"/>
                </a:spcBef>
                <a:buFont typeface="Arial" pitchFamily="34" charset="0"/>
                <a:buChar char="•"/>
                <a:defRPr sz="3333"/>
              </a:lvl8pPr>
              <a:lvl9pPr marL="6477130" indent="-381008" defTabSz="1524030" latinLnBrk="1">
                <a:spcBef>
                  <a:spcPct val="20000"/>
                </a:spcBef>
                <a:buFont typeface="Arial" pitchFamily="34" charset="0"/>
                <a:buChar char="•"/>
                <a:defRPr sz="3333"/>
              </a:lvl9pPr>
            </a:lstStyle>
            <a:p>
              <a:pPr marL="0" marR="0" lvl="0" indent="0" algn="ctr" defTabSz="1524030" eaLnBrk="1" fontAlgn="auto" latinLnBrk="1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r>
                <a:rPr kumimoji="0" lang="en-US" altLang="ko-KR" sz="28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ea typeface="나눔스퀘어_ac" panose="020B0600000101010101" pitchFamily="50" charset="-127"/>
                  <a:cs typeface="Calibri" panose="020F0502020204030204" pitchFamily="34" charset="0"/>
                </a:rPr>
                <a:t>Cat</a:t>
              </a:r>
              <a:endParaRPr kumimoji="0" lang="ko-KR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6F31EB48-314C-4D36-95F5-F45C7D7297EB}"/>
                </a:ext>
              </a:extLst>
            </p:cNvPr>
            <p:cNvSpPr txBox="1"/>
            <p:nvPr/>
          </p:nvSpPr>
          <p:spPr>
            <a:xfrm>
              <a:off x="12102833" y="3772269"/>
              <a:ext cx="782156" cy="485476"/>
            </a:xfrm>
            <a:prstGeom prst="rect">
              <a:avLst/>
            </a:prstGeom>
          </p:spPr>
          <p:txBody>
            <a:bodyPr>
              <a:normAutofit fontScale="40000" lnSpcReduction="20000"/>
            </a:bodyPr>
            <a:lstStyle>
              <a:defPPr>
                <a:defRPr lang="en-US"/>
              </a:defPPr>
              <a:lvl1pPr indent="0" algn="ctr" defTabSz="1524030" latinLnBrk="1">
                <a:spcBef>
                  <a:spcPct val="20000"/>
                </a:spcBef>
                <a:buFont typeface="Arial" pitchFamily="34" charset="0"/>
                <a:buNone/>
                <a:defRPr sz="3000" b="1">
                  <a:solidFill>
                    <a:schemeClr val="bg1">
                      <a:lumMod val="85000"/>
                      <a:lumOff val="15000"/>
                    </a:scheme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defRPr>
              </a:lvl1pPr>
              <a:lvl2pPr marL="1238275" indent="-476260" defTabSz="1524030" latinLnBrk="1">
                <a:spcBef>
                  <a:spcPct val="20000"/>
                </a:spcBef>
                <a:buFont typeface="Arial" pitchFamily="34" charset="0"/>
                <a:buChar char="–"/>
                <a:defRPr sz="4667"/>
              </a:lvl2pPr>
              <a:lvl3pPr marL="1905038" indent="-381008" defTabSz="1524030" latinLnBrk="1">
                <a:spcBef>
                  <a:spcPct val="20000"/>
                </a:spcBef>
                <a:buFont typeface="Arial" pitchFamily="34" charset="0"/>
                <a:buChar char="•"/>
                <a:defRPr sz="4000"/>
              </a:lvl3pPr>
              <a:lvl4pPr marL="2667053" indent="-381008" defTabSz="1524030" latinLnBrk="1">
                <a:spcBef>
                  <a:spcPct val="20000"/>
                </a:spcBef>
                <a:buFont typeface="Arial" pitchFamily="34" charset="0"/>
                <a:buChar char="–"/>
                <a:defRPr sz="3333"/>
              </a:lvl4pPr>
              <a:lvl5pPr marL="3429069" indent="-381008" defTabSz="1524030" latinLnBrk="1">
                <a:spcBef>
                  <a:spcPct val="20000"/>
                </a:spcBef>
                <a:buFont typeface="Arial" pitchFamily="34" charset="0"/>
                <a:buChar char="»"/>
                <a:defRPr sz="3333"/>
              </a:lvl5pPr>
              <a:lvl6pPr marL="4191084" indent="-381008" defTabSz="1524030" latinLnBrk="1">
                <a:spcBef>
                  <a:spcPct val="20000"/>
                </a:spcBef>
                <a:buFont typeface="Arial" pitchFamily="34" charset="0"/>
                <a:buChar char="•"/>
                <a:defRPr sz="3333"/>
              </a:lvl6pPr>
              <a:lvl7pPr marL="4953099" indent="-381008" defTabSz="1524030" latinLnBrk="1">
                <a:spcBef>
                  <a:spcPct val="20000"/>
                </a:spcBef>
                <a:buFont typeface="Arial" pitchFamily="34" charset="0"/>
                <a:buChar char="•"/>
                <a:defRPr sz="3333"/>
              </a:lvl7pPr>
              <a:lvl8pPr marL="5715114" indent="-381008" defTabSz="1524030" latinLnBrk="1">
                <a:spcBef>
                  <a:spcPct val="20000"/>
                </a:spcBef>
                <a:buFont typeface="Arial" pitchFamily="34" charset="0"/>
                <a:buChar char="•"/>
                <a:defRPr sz="3333"/>
              </a:lvl8pPr>
              <a:lvl9pPr marL="6477130" indent="-381008" defTabSz="1524030" latinLnBrk="1">
                <a:spcBef>
                  <a:spcPct val="20000"/>
                </a:spcBef>
                <a:buFont typeface="Arial" pitchFamily="34" charset="0"/>
                <a:buChar char="•"/>
                <a:defRPr sz="3333"/>
              </a:lvl9pPr>
            </a:lstStyle>
            <a:p>
              <a:pPr marL="0" marR="0" lvl="0" indent="0" algn="ctr" defTabSz="1524030" eaLnBrk="1" fontAlgn="auto" latinLnBrk="1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r>
                <a:rPr kumimoji="0" lang="en-US" altLang="ko-KR" sz="28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ea typeface="나눔스퀘어_ac" panose="020B0600000101010101" pitchFamily="50" charset="-127"/>
                  <a:cs typeface="Calibri" panose="020F0502020204030204" pitchFamily="34" charset="0"/>
                </a:rPr>
                <a:t>Dog</a:t>
              </a:r>
              <a:endParaRPr kumimoji="0" lang="ko-KR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73" name="내용 개체 틀 4">
              <a:extLst>
                <a:ext uri="{FF2B5EF4-FFF2-40B4-BE49-F238E27FC236}">
                  <a16:creationId xmlns:a16="http://schemas.microsoft.com/office/drawing/2014/main" id="{B97A1014-7122-4FD0-836B-605634A031FD}"/>
                </a:ext>
              </a:extLst>
            </p:cNvPr>
            <p:cNvSpPr txBox="1">
              <a:spLocks/>
            </p:cNvSpPr>
            <p:nvPr/>
          </p:nvSpPr>
          <p:spPr>
            <a:xfrm>
              <a:off x="3970583" y="6961120"/>
              <a:ext cx="12493640" cy="60713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524030" rtl="0" eaLnBrk="1" fontAlgn="auto" latinLnBrk="1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ko-KR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비지도학습 </a:t>
              </a:r>
              <a:r>
                <a:rPr kumimoji="0" lang="en-US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(Unsupervised learning): learning with unlabeled data</a:t>
              </a:r>
            </a:p>
          </p:txBody>
        </p:sp>
        <p:grpSp>
          <p:nvGrpSpPr>
            <p:cNvPr id="74" name="그룹 73">
              <a:extLst>
                <a:ext uri="{FF2B5EF4-FFF2-40B4-BE49-F238E27FC236}">
                  <a16:creationId xmlns:a16="http://schemas.microsoft.com/office/drawing/2014/main" id="{685B3F3E-CFC7-4966-A497-957F1C660249}"/>
                </a:ext>
              </a:extLst>
            </p:cNvPr>
            <p:cNvGrpSpPr/>
            <p:nvPr/>
          </p:nvGrpSpPr>
          <p:grpSpPr>
            <a:xfrm>
              <a:off x="10609182" y="7639530"/>
              <a:ext cx="4464146" cy="3173087"/>
              <a:chOff x="10609182" y="7639530"/>
              <a:chExt cx="4464146" cy="3173087"/>
            </a:xfrm>
          </p:grpSpPr>
          <p:pic>
            <p:nvPicPr>
              <p:cNvPr id="78" name="Picture 4" descr="kind of waterì ëí ì´ë¯¸ì§ ê²ìê²°ê³¼">
                <a:extLst>
                  <a:ext uri="{FF2B5EF4-FFF2-40B4-BE49-F238E27FC236}">
                    <a16:creationId xmlns:a16="http://schemas.microsoft.com/office/drawing/2014/main" id="{36C3A0EA-4DE8-494F-8A84-14060077B18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609182" y="8301535"/>
                <a:ext cx="4464146" cy="2511082"/>
              </a:xfrm>
              <a:prstGeom prst="rect">
                <a:avLst/>
              </a:prstGeom>
              <a:noFill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81" name="TextBox 80">
                <a:extLst>
                  <a:ext uri="{FF2B5EF4-FFF2-40B4-BE49-F238E27FC236}">
                    <a16:creationId xmlns:a16="http://schemas.microsoft.com/office/drawing/2014/main" id="{AA7043DD-9E76-4E91-9E6B-0C5ABB070455}"/>
                  </a:ext>
                </a:extLst>
              </p:cNvPr>
              <p:cNvSpPr txBox="1"/>
              <p:nvPr/>
            </p:nvSpPr>
            <p:spPr>
              <a:xfrm>
                <a:off x="10951749" y="7639530"/>
                <a:ext cx="3702597" cy="485476"/>
              </a:xfrm>
              <a:prstGeom prst="rect">
                <a:avLst/>
              </a:prstGeom>
            </p:spPr>
            <p:txBody>
              <a:bodyPr>
                <a:noAutofit/>
              </a:bodyPr>
              <a:lstStyle>
                <a:defPPr>
                  <a:defRPr lang="en-US"/>
                </a:defPPr>
                <a:lvl1pPr indent="0" algn="ctr" defTabSz="1524030" latinLnBrk="1">
                  <a:spcBef>
                    <a:spcPct val="20000"/>
                  </a:spcBef>
                  <a:buFont typeface="Arial" pitchFamily="34" charset="0"/>
                  <a:buNone/>
                  <a:defRPr sz="3000" b="1">
                    <a:solidFill>
                      <a:schemeClr val="bg1">
                        <a:lumMod val="85000"/>
                        <a:lumOff val="15000"/>
                      </a:schemeClr>
                    </a:solidFill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defRPr>
                </a:lvl1pPr>
                <a:lvl2pPr marL="1238275" indent="-476260" defTabSz="1524030" latinLnBrk="1">
                  <a:spcBef>
                    <a:spcPct val="20000"/>
                  </a:spcBef>
                  <a:buFont typeface="Arial" pitchFamily="34" charset="0"/>
                  <a:buChar char="–"/>
                  <a:defRPr sz="4667"/>
                </a:lvl2pPr>
                <a:lvl3pPr marL="1905038" indent="-381008" defTabSz="1524030" latinLnBrk="1">
                  <a:spcBef>
                    <a:spcPct val="20000"/>
                  </a:spcBef>
                  <a:buFont typeface="Arial" pitchFamily="34" charset="0"/>
                  <a:buChar char="•"/>
                  <a:defRPr sz="4000"/>
                </a:lvl3pPr>
                <a:lvl4pPr marL="2667053" indent="-381008" defTabSz="1524030" latinLnBrk="1">
                  <a:spcBef>
                    <a:spcPct val="20000"/>
                  </a:spcBef>
                  <a:buFont typeface="Arial" pitchFamily="34" charset="0"/>
                  <a:buChar char="–"/>
                  <a:defRPr sz="3333"/>
                </a:lvl4pPr>
                <a:lvl5pPr marL="3429069" indent="-381008" defTabSz="1524030" latinLnBrk="1">
                  <a:spcBef>
                    <a:spcPct val="20000"/>
                  </a:spcBef>
                  <a:buFont typeface="Arial" pitchFamily="34" charset="0"/>
                  <a:buChar char="»"/>
                  <a:defRPr sz="3333"/>
                </a:lvl5pPr>
                <a:lvl6pPr marL="4191084" indent="-381008" defTabSz="1524030" latinLnBrk="1">
                  <a:spcBef>
                    <a:spcPct val="20000"/>
                  </a:spcBef>
                  <a:buFont typeface="Arial" pitchFamily="34" charset="0"/>
                  <a:buChar char="•"/>
                  <a:defRPr sz="3333"/>
                </a:lvl6pPr>
                <a:lvl7pPr marL="4953099" indent="-381008" defTabSz="1524030" latinLnBrk="1">
                  <a:spcBef>
                    <a:spcPct val="20000"/>
                  </a:spcBef>
                  <a:buFont typeface="Arial" pitchFamily="34" charset="0"/>
                  <a:buChar char="•"/>
                  <a:defRPr sz="3333"/>
                </a:lvl7pPr>
                <a:lvl8pPr marL="5715114" indent="-381008" defTabSz="1524030" latinLnBrk="1">
                  <a:spcBef>
                    <a:spcPct val="20000"/>
                  </a:spcBef>
                  <a:buFont typeface="Arial" pitchFamily="34" charset="0"/>
                  <a:buChar char="•"/>
                  <a:defRPr sz="3333"/>
                </a:lvl8pPr>
                <a:lvl9pPr marL="6477130" indent="-381008" defTabSz="1524030" latinLnBrk="1">
                  <a:spcBef>
                    <a:spcPct val="20000"/>
                  </a:spcBef>
                  <a:buFont typeface="Arial" pitchFamily="34" charset="0"/>
                  <a:buChar char="•"/>
                  <a:defRPr sz="3333"/>
                </a:lvl9pPr>
              </a:lstStyle>
              <a:p>
                <a:pPr marL="0" marR="0" lvl="0" indent="0" algn="ctr" defTabSz="1524030" eaLnBrk="1" fontAlgn="auto" latinLnBrk="1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buFont typeface="Arial" pitchFamily="34" charset="0"/>
                  <a:buNone/>
                  <a:tabLst/>
                  <a:defRPr/>
                </a:pPr>
                <a:r>
                  <a:rPr kumimoji="0" lang="en-US" altLang="ko-KR" sz="16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ea typeface="나눔스퀘어_ac" panose="020B0600000101010101" pitchFamily="50" charset="-127"/>
                    <a:cs typeface="Calibri" panose="020F0502020204030204" pitchFamily="34" charset="0"/>
                  </a:rPr>
                  <a:t>Product items clustering</a:t>
                </a: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ea typeface="나눔스퀘어_ac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75" name="그룹 74">
              <a:extLst>
                <a:ext uri="{FF2B5EF4-FFF2-40B4-BE49-F238E27FC236}">
                  <a16:creationId xmlns:a16="http://schemas.microsoft.com/office/drawing/2014/main" id="{3C494193-42BD-4733-964A-CC3D328832F0}"/>
                </a:ext>
              </a:extLst>
            </p:cNvPr>
            <p:cNvGrpSpPr/>
            <p:nvPr/>
          </p:nvGrpSpPr>
          <p:grpSpPr>
            <a:xfrm>
              <a:off x="4621622" y="7568255"/>
              <a:ext cx="5538378" cy="3113585"/>
              <a:chOff x="4621622" y="7568255"/>
              <a:chExt cx="5538378" cy="3113585"/>
            </a:xfrm>
          </p:grpSpPr>
          <p:pic>
            <p:nvPicPr>
              <p:cNvPr id="76" name="Picture 2" descr="product item clusteringì ëí ì´ë¯¸ì§ ê²ìê²°ê³¼">
                <a:extLst>
                  <a:ext uri="{FF2B5EF4-FFF2-40B4-BE49-F238E27FC236}">
                    <a16:creationId xmlns:a16="http://schemas.microsoft.com/office/drawing/2014/main" id="{F43EEAF2-B50A-47FE-983D-CD635D2654C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22388"/>
              <a:stretch/>
            </p:blipFill>
            <p:spPr bwMode="auto">
              <a:xfrm>
                <a:off x="4621622" y="8432313"/>
                <a:ext cx="5538378" cy="2249527"/>
              </a:xfrm>
              <a:prstGeom prst="rect">
                <a:avLst/>
              </a:prstGeom>
              <a:noFill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C533D7C6-B26D-4F6B-85E2-3C56195D56EE}"/>
                  </a:ext>
                </a:extLst>
              </p:cNvPr>
              <p:cNvSpPr txBox="1"/>
              <p:nvPr/>
            </p:nvSpPr>
            <p:spPr>
              <a:xfrm>
                <a:off x="5485781" y="7568255"/>
                <a:ext cx="3810060" cy="485476"/>
              </a:xfrm>
              <a:prstGeom prst="rect">
                <a:avLst/>
              </a:prstGeom>
            </p:spPr>
            <p:txBody>
              <a:bodyPr>
                <a:noAutofit/>
              </a:bodyPr>
              <a:lstStyle>
                <a:defPPr>
                  <a:defRPr lang="en-US"/>
                </a:defPPr>
                <a:lvl1pPr indent="0" algn="ctr" defTabSz="1524030" latinLnBrk="1">
                  <a:spcBef>
                    <a:spcPct val="20000"/>
                  </a:spcBef>
                  <a:buFont typeface="Arial" pitchFamily="34" charset="0"/>
                  <a:buNone/>
                  <a:defRPr sz="3000" b="1">
                    <a:solidFill>
                      <a:schemeClr val="bg1">
                        <a:lumMod val="85000"/>
                        <a:lumOff val="15000"/>
                      </a:schemeClr>
                    </a:solidFill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defRPr>
                </a:lvl1pPr>
                <a:lvl2pPr marL="1238275" indent="-476260" defTabSz="1524030" latinLnBrk="1">
                  <a:spcBef>
                    <a:spcPct val="20000"/>
                  </a:spcBef>
                  <a:buFont typeface="Arial" pitchFamily="34" charset="0"/>
                  <a:buChar char="–"/>
                  <a:defRPr sz="4667"/>
                </a:lvl2pPr>
                <a:lvl3pPr marL="1905038" indent="-381008" defTabSz="1524030" latinLnBrk="1">
                  <a:spcBef>
                    <a:spcPct val="20000"/>
                  </a:spcBef>
                  <a:buFont typeface="Arial" pitchFamily="34" charset="0"/>
                  <a:buChar char="•"/>
                  <a:defRPr sz="4000"/>
                </a:lvl3pPr>
                <a:lvl4pPr marL="2667053" indent="-381008" defTabSz="1524030" latinLnBrk="1">
                  <a:spcBef>
                    <a:spcPct val="20000"/>
                  </a:spcBef>
                  <a:buFont typeface="Arial" pitchFamily="34" charset="0"/>
                  <a:buChar char="–"/>
                  <a:defRPr sz="3333"/>
                </a:lvl4pPr>
                <a:lvl5pPr marL="3429069" indent="-381008" defTabSz="1524030" latinLnBrk="1">
                  <a:spcBef>
                    <a:spcPct val="20000"/>
                  </a:spcBef>
                  <a:buFont typeface="Arial" pitchFamily="34" charset="0"/>
                  <a:buChar char="»"/>
                  <a:defRPr sz="3333"/>
                </a:lvl5pPr>
                <a:lvl6pPr marL="4191084" indent="-381008" defTabSz="1524030" latinLnBrk="1">
                  <a:spcBef>
                    <a:spcPct val="20000"/>
                  </a:spcBef>
                  <a:buFont typeface="Arial" pitchFamily="34" charset="0"/>
                  <a:buChar char="•"/>
                  <a:defRPr sz="3333"/>
                </a:lvl6pPr>
                <a:lvl7pPr marL="4953099" indent="-381008" defTabSz="1524030" latinLnBrk="1">
                  <a:spcBef>
                    <a:spcPct val="20000"/>
                  </a:spcBef>
                  <a:buFont typeface="Arial" pitchFamily="34" charset="0"/>
                  <a:buChar char="•"/>
                  <a:defRPr sz="3333"/>
                </a:lvl7pPr>
                <a:lvl8pPr marL="5715114" indent="-381008" defTabSz="1524030" latinLnBrk="1">
                  <a:spcBef>
                    <a:spcPct val="20000"/>
                  </a:spcBef>
                  <a:buFont typeface="Arial" pitchFamily="34" charset="0"/>
                  <a:buChar char="•"/>
                  <a:defRPr sz="3333"/>
                </a:lvl8pPr>
                <a:lvl9pPr marL="6477130" indent="-381008" defTabSz="1524030" latinLnBrk="1">
                  <a:spcBef>
                    <a:spcPct val="20000"/>
                  </a:spcBef>
                  <a:buFont typeface="Arial" pitchFamily="34" charset="0"/>
                  <a:buChar char="•"/>
                  <a:defRPr sz="3333"/>
                </a:lvl9pPr>
              </a:lstStyle>
              <a:p>
                <a:pPr marL="0" marR="0" lvl="0" indent="0" algn="ctr" defTabSz="1524030" eaLnBrk="1" fontAlgn="auto" latinLnBrk="1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buFont typeface="Arial" pitchFamily="34" charset="0"/>
                  <a:buNone/>
                  <a:tabLst/>
                  <a:defRPr/>
                </a:pPr>
                <a:r>
                  <a:rPr kumimoji="0" lang="en-US" altLang="ko-KR" sz="16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ea typeface="나눔스퀘어_ac" panose="020B0600000101010101" pitchFamily="50" charset="-127"/>
                    <a:cs typeface="Calibri" panose="020F0502020204030204" pitchFamily="34" charset="0"/>
                  </a:rPr>
                  <a:t>User interests clustering</a:t>
                </a: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ea typeface="나눔스퀘어_ac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043874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슬라이드 번호 개체 틀 3">
            <a:extLst>
              <a:ext uri="{FF2B5EF4-FFF2-40B4-BE49-F238E27FC236}">
                <a16:creationId xmlns:a16="http://schemas.microsoft.com/office/drawing/2014/main" id="{C739D293-974B-4715-9489-5738C0C935D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617502" y="4326927"/>
            <a:ext cx="698044" cy="365125"/>
          </a:xfrm>
        </p:spPr>
        <p:txBody>
          <a:bodyPr/>
          <a:lstStyle/>
          <a:p>
            <a:pPr algn="l"/>
            <a:fld id="{B0140D06-49F2-4D5F-BE5A-4D36BC1CD237}" type="slidenum">
              <a:rPr lang="ko-KR" altLang="en-US" sz="110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16</a:t>
            </a:fld>
            <a:endParaRPr lang="ko-KR" altLang="en-US" sz="11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D718709E-20AE-454B-8196-53990F2F28E6}"/>
              </a:ext>
            </a:extLst>
          </p:cNvPr>
          <p:cNvSpPr txBox="1"/>
          <p:nvPr/>
        </p:nvSpPr>
        <p:spPr>
          <a:xfrm>
            <a:off x="1766129" y="1144993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딥러닝 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(Deep Learning)</a:t>
            </a:r>
            <a:endParaRPr kumimoji="0" lang="x-none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EF9EE82E-98E4-43D6-8CDF-9861677693A9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4DE83581-CA98-4F9E-9D69-684EF23AB085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85" name="사각형: 둥근 모서리 84">
              <a:extLst>
                <a:ext uri="{FF2B5EF4-FFF2-40B4-BE49-F238E27FC236}">
                  <a16:creationId xmlns:a16="http://schemas.microsoft.com/office/drawing/2014/main" id="{6B7C55BD-2310-4BF4-A392-A977374892DD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93" name="슬라이드 번호 개체 틀 3">
            <a:extLst>
              <a:ext uri="{FF2B5EF4-FFF2-40B4-BE49-F238E27FC236}">
                <a16:creationId xmlns:a16="http://schemas.microsoft.com/office/drawing/2014/main" id="{73950EBF-F543-4965-94A3-89539C81673A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16</a:t>
            </a:fld>
            <a:endParaRPr lang="ko-KR" altLang="en-US" sz="11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0F441852-DE95-4942-8BB8-B9F13344A855}"/>
              </a:ext>
            </a:extLst>
          </p:cNvPr>
          <p:cNvGrpSpPr/>
          <p:nvPr/>
        </p:nvGrpSpPr>
        <p:grpSpPr>
          <a:xfrm>
            <a:off x="3675726" y="2000420"/>
            <a:ext cx="4840547" cy="3962528"/>
            <a:chOff x="5240129" y="2908801"/>
            <a:chExt cx="9339471" cy="7645400"/>
          </a:xfrm>
        </p:grpSpPr>
        <p:sp>
          <p:nvSpPr>
            <p:cNvPr id="3" name="사각형: 둥근 모서리 25">
              <a:extLst>
                <a:ext uri="{FF2B5EF4-FFF2-40B4-BE49-F238E27FC236}">
                  <a16:creationId xmlns:a16="http://schemas.microsoft.com/office/drawing/2014/main" id="{09DD50C6-90AD-015F-5F8B-CCD5311A04C0}"/>
                </a:ext>
              </a:extLst>
            </p:cNvPr>
            <p:cNvSpPr/>
            <p:nvPr/>
          </p:nvSpPr>
          <p:spPr>
            <a:xfrm>
              <a:off x="5240129" y="2908801"/>
              <a:ext cx="9339471" cy="7645400"/>
            </a:xfrm>
            <a:prstGeom prst="roundRect">
              <a:avLst>
                <a:gd name="adj" fmla="val 4209"/>
              </a:avLst>
            </a:prstGeom>
            <a:solidFill>
              <a:srgbClr val="FFFFFF"/>
            </a:solidFill>
            <a:ln w="22225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00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9A7FC601-61A6-30CC-03AD-7BD335192BEA}"/>
                </a:ext>
              </a:extLst>
            </p:cNvPr>
            <p:cNvSpPr/>
            <p:nvPr/>
          </p:nvSpPr>
          <p:spPr>
            <a:xfrm>
              <a:off x="7134641" y="4149412"/>
              <a:ext cx="6004372" cy="6004372"/>
            </a:xfrm>
            <a:prstGeom prst="ellipse">
              <a:avLst/>
            </a:prstGeom>
            <a:solidFill>
              <a:srgbClr val="003366">
                <a:lumMod val="20000"/>
                <a:lumOff val="80000"/>
              </a:srgbClr>
            </a:solidFill>
            <a:ln w="22225" cap="flat" cmpd="sng" algn="ctr">
              <a:solidFill>
                <a:srgbClr val="003366">
                  <a:lumMod val="75000"/>
                </a:srgbClr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00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9F3FCAFE-66E0-4289-1303-2FE0DABF3A0B}"/>
                </a:ext>
              </a:extLst>
            </p:cNvPr>
            <p:cNvSpPr/>
            <p:nvPr/>
          </p:nvSpPr>
          <p:spPr>
            <a:xfrm>
              <a:off x="7996613" y="3144092"/>
              <a:ext cx="3826503" cy="8907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Data Science</a:t>
              </a:r>
              <a:endParaRPr kumimoji="0" lang="ko-KR" altLang="en-US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31C0ABA9-980D-73D9-A188-4427D31A1808}"/>
                </a:ext>
              </a:extLst>
            </p:cNvPr>
            <p:cNvSpPr/>
            <p:nvPr/>
          </p:nvSpPr>
          <p:spPr>
            <a:xfrm>
              <a:off x="8129242" y="4556642"/>
              <a:ext cx="4015168" cy="112827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Field of 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Artificial Intelligence</a:t>
              </a:r>
              <a:endParaRPr kumimoji="0" lang="ko-KR" altLang="en-US" sz="16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C9DDB059-F7F8-C4FD-011D-4E06E8FFD83E}"/>
                </a:ext>
              </a:extLst>
            </p:cNvPr>
            <p:cNvSpPr/>
            <p:nvPr/>
          </p:nvSpPr>
          <p:spPr>
            <a:xfrm>
              <a:off x="7797761" y="5715078"/>
              <a:ext cx="3922925" cy="3922924"/>
            </a:xfrm>
            <a:prstGeom prst="ellipse">
              <a:avLst/>
            </a:prstGeom>
            <a:solidFill>
              <a:srgbClr val="FB9A18"/>
            </a:solidFill>
            <a:ln w="22225" cap="flat" cmpd="sng" algn="ctr">
              <a:solidFill>
                <a:srgbClr val="843E0A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00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23B4CD1C-AAAB-7641-503E-0E77B65822E5}"/>
                </a:ext>
              </a:extLst>
            </p:cNvPr>
            <p:cNvSpPr/>
            <p:nvPr/>
          </p:nvSpPr>
          <p:spPr>
            <a:xfrm>
              <a:off x="7972823" y="6076239"/>
              <a:ext cx="3566702" cy="112827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Field of 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Machine Learning</a:t>
              </a:r>
              <a:endParaRPr kumimoji="0" lang="ko-KR" altLang="en-US" sz="16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DAC25EB9-3707-4E5A-7EE7-12BF93C070B9}"/>
                </a:ext>
              </a:extLst>
            </p:cNvPr>
            <p:cNvSpPr/>
            <p:nvPr/>
          </p:nvSpPr>
          <p:spPr>
            <a:xfrm>
              <a:off x="8585941" y="7151598"/>
              <a:ext cx="2346563" cy="2346563"/>
            </a:xfrm>
            <a:prstGeom prst="ellipse">
              <a:avLst/>
            </a:prstGeom>
            <a:solidFill>
              <a:srgbClr val="FF99CC"/>
            </a:solidFill>
            <a:ln w="22225" cap="flat" cmpd="sng" algn="ctr">
              <a:solidFill>
                <a:srgbClr val="8A0045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30A23104-6BB4-65CC-5A12-F871C926E80A}"/>
                </a:ext>
              </a:extLst>
            </p:cNvPr>
            <p:cNvSpPr/>
            <p:nvPr/>
          </p:nvSpPr>
          <p:spPr>
            <a:xfrm>
              <a:off x="8809403" y="7869837"/>
              <a:ext cx="1899642" cy="112827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Deep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Learning</a:t>
              </a:r>
              <a:endParaRPr kumimoji="0" lang="ko-KR" altLang="en-US" sz="16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043487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슬라이드 번호 개체 틀 3">
            <a:extLst>
              <a:ext uri="{FF2B5EF4-FFF2-40B4-BE49-F238E27FC236}">
                <a16:creationId xmlns:a16="http://schemas.microsoft.com/office/drawing/2014/main" id="{C739D293-974B-4715-9489-5738C0C935D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617502" y="4326927"/>
            <a:ext cx="698044" cy="365125"/>
          </a:xfrm>
        </p:spPr>
        <p:txBody>
          <a:bodyPr/>
          <a:lstStyle/>
          <a:p>
            <a:pPr algn="l"/>
            <a:fld id="{B0140D06-49F2-4D5F-BE5A-4D36BC1CD237}" type="slidenum">
              <a:rPr lang="ko-KR" altLang="en-US" sz="110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17</a:t>
            </a:fld>
            <a:endParaRPr lang="ko-KR" altLang="en-US" sz="11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D718709E-20AE-454B-8196-53990F2F28E6}"/>
              </a:ext>
            </a:extLst>
          </p:cNvPr>
          <p:cNvSpPr txBox="1"/>
          <p:nvPr/>
        </p:nvSpPr>
        <p:spPr>
          <a:xfrm>
            <a:off x="1766129" y="1144993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딥러닝 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(Deep Learning)</a:t>
            </a:r>
            <a:endParaRPr kumimoji="0" lang="x-none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EF9EE82E-98E4-43D6-8CDF-9861677693A9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4DE83581-CA98-4F9E-9D69-684EF23AB085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85" name="사각형: 둥근 모서리 84">
              <a:extLst>
                <a:ext uri="{FF2B5EF4-FFF2-40B4-BE49-F238E27FC236}">
                  <a16:creationId xmlns:a16="http://schemas.microsoft.com/office/drawing/2014/main" id="{6B7C55BD-2310-4BF4-A392-A977374892DD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93" name="슬라이드 번호 개체 틀 3">
            <a:extLst>
              <a:ext uri="{FF2B5EF4-FFF2-40B4-BE49-F238E27FC236}">
                <a16:creationId xmlns:a16="http://schemas.microsoft.com/office/drawing/2014/main" id="{73950EBF-F543-4965-94A3-89539C81673A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17</a:t>
            </a:fld>
            <a:endParaRPr lang="ko-KR" altLang="en-US" sz="11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9" name="Google Shape;215;p33">
            <a:extLst>
              <a:ext uri="{FF2B5EF4-FFF2-40B4-BE49-F238E27FC236}">
                <a16:creationId xmlns:a16="http://schemas.microsoft.com/office/drawing/2014/main" id="{9EDF746B-7403-4439-A0C1-1AC7FF8AA215}"/>
              </a:ext>
            </a:extLst>
          </p:cNvPr>
          <p:cNvSpPr/>
          <p:nvPr/>
        </p:nvSpPr>
        <p:spPr>
          <a:xfrm>
            <a:off x="1766129" y="1937140"/>
            <a:ext cx="8847439" cy="1128963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45719" rIns="45719" anchor="ctr"/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pic>
        <p:nvPicPr>
          <p:cNvPr id="20" name="Picture 2" descr="http://cs231n.github.io/assets/nn1/neuron_model.jpeg">
            <a:extLst>
              <a:ext uri="{FF2B5EF4-FFF2-40B4-BE49-F238E27FC236}">
                <a16:creationId xmlns:a16="http://schemas.microsoft.com/office/drawing/2014/main" id="{1DA7546E-2FEC-493A-83C1-85085DD23C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8566" y="3349441"/>
            <a:ext cx="3207313" cy="1829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4" descr="http://cs231n.github.io/assets/nn1/neuron.png">
            <a:extLst>
              <a:ext uri="{FF2B5EF4-FFF2-40B4-BE49-F238E27FC236}">
                <a16:creationId xmlns:a16="http://schemas.microsoft.com/office/drawing/2014/main" id="{E2A14D98-4BBF-4E43-9ACF-32FBD0C171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1198" y="3474444"/>
            <a:ext cx="3988778" cy="17049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515953AA-8D2F-49A6-A219-36831A821F13}"/>
              </a:ext>
            </a:extLst>
          </p:cNvPr>
          <p:cNvSpPr txBox="1"/>
          <p:nvPr/>
        </p:nvSpPr>
        <p:spPr>
          <a:xfrm>
            <a:off x="2082030" y="5587751"/>
            <a:ext cx="339950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1524030" latinLnBrk="1">
              <a:spcBef>
                <a:spcPct val="20000"/>
              </a:spcBef>
            </a:pPr>
            <a:r>
              <a:rPr lang="en-US" altLang="ko-KR" sz="2800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&lt;Neuron&gt;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6CE4EE8-DEFD-45E4-AA7D-D961B7AAEC54}"/>
              </a:ext>
            </a:extLst>
          </p:cNvPr>
          <p:cNvSpPr txBox="1"/>
          <p:nvPr/>
        </p:nvSpPr>
        <p:spPr>
          <a:xfrm>
            <a:off x="6189848" y="5587751"/>
            <a:ext cx="452475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1524030" latinLnBrk="1">
              <a:spcBef>
                <a:spcPct val="20000"/>
              </a:spcBef>
            </a:pPr>
            <a:r>
              <a:rPr lang="en-US" altLang="ko-KR" sz="2800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&lt;Perceptron&gt;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4CE44AE-1328-445B-A553-615FE89A7064}"/>
              </a:ext>
            </a:extLst>
          </p:cNvPr>
          <p:cNvSpPr txBox="1"/>
          <p:nvPr/>
        </p:nvSpPr>
        <p:spPr>
          <a:xfrm>
            <a:off x="1851198" y="1927514"/>
            <a:ext cx="8574673" cy="9712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"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사람의 신경망을 모사한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인공 신경망 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(Artificial neural network)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에 기반하는 </a:t>
            </a:r>
            <a:r>
              <a:rPr kumimoji="0" lang="ko-KR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머신러닝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알고리즘의 한 종류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22480814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extBox 78">
            <a:extLst>
              <a:ext uri="{FF2B5EF4-FFF2-40B4-BE49-F238E27FC236}">
                <a16:creationId xmlns:a16="http://schemas.microsoft.com/office/drawing/2014/main" id="{D718709E-20AE-454B-8196-53990F2F28E6}"/>
              </a:ext>
            </a:extLst>
          </p:cNvPr>
          <p:cNvSpPr txBox="1"/>
          <p:nvPr/>
        </p:nvSpPr>
        <p:spPr>
          <a:xfrm>
            <a:off x="1766129" y="1144993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딥러닝 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(Deep Learning)</a:t>
            </a:r>
            <a:endParaRPr kumimoji="0" lang="x-none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EF9EE82E-98E4-43D6-8CDF-9861677693A9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4DE83581-CA98-4F9E-9D69-684EF23AB085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85" name="사각형: 둥근 모서리 84">
              <a:extLst>
                <a:ext uri="{FF2B5EF4-FFF2-40B4-BE49-F238E27FC236}">
                  <a16:creationId xmlns:a16="http://schemas.microsoft.com/office/drawing/2014/main" id="{6B7C55BD-2310-4BF4-A392-A977374892DD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pic>
        <p:nvPicPr>
          <p:cNvPr id="14" name="그림 13">
            <a:extLst>
              <a:ext uri="{FF2B5EF4-FFF2-40B4-BE49-F238E27FC236}">
                <a16:creationId xmlns:a16="http://schemas.microsoft.com/office/drawing/2014/main" id="{80D88BF5-A7EE-436A-9E1A-4B554591BC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359" y="2494433"/>
            <a:ext cx="5845884" cy="353688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3DEE317-A8B2-4286-961B-B83B1CE9F0D0}"/>
              </a:ext>
            </a:extLst>
          </p:cNvPr>
          <p:cNvSpPr txBox="1"/>
          <p:nvPr/>
        </p:nvSpPr>
        <p:spPr>
          <a:xfrm>
            <a:off x="1766129" y="1927331"/>
            <a:ext cx="16510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524030" latinLnBrk="1">
              <a:spcBef>
                <a:spcPct val="20000"/>
              </a:spcBef>
            </a:pPr>
            <a:r>
              <a:rPr lang="ko-KR" altLang="en-US" sz="2400" b="1" dirty="0" err="1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딥러닝이</a:t>
            </a:r>
            <a:r>
              <a:rPr lang="ko-KR" altLang="en-US" sz="2400" b="1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부상한 이유</a:t>
            </a:r>
            <a:r>
              <a:rPr lang="en-US" altLang="ko-KR" sz="2400" b="1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?</a:t>
            </a:r>
          </a:p>
        </p:txBody>
      </p:sp>
      <p:pic>
        <p:nvPicPr>
          <p:cNvPr id="16" name="Picture 4" descr="deep learning voice recognition에 대한 이미지 검색결과">
            <a:extLst>
              <a:ext uri="{FF2B5EF4-FFF2-40B4-BE49-F238E27FC236}">
                <a16:creationId xmlns:a16="http://schemas.microsoft.com/office/drawing/2014/main" id="{C0FD0894-5016-460E-AD1B-B93CEE8396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6254" y="2681777"/>
            <a:ext cx="4461387" cy="3349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9977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슬라이드 번호 개체 틀 3">
            <a:extLst>
              <a:ext uri="{FF2B5EF4-FFF2-40B4-BE49-F238E27FC236}">
                <a16:creationId xmlns:a16="http://schemas.microsoft.com/office/drawing/2014/main" id="{C739D293-974B-4715-9489-5738C0C935D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5261704" y="1561921"/>
            <a:ext cx="487941" cy="255227"/>
          </a:xfrm>
        </p:spPr>
        <p:txBody>
          <a:bodyPr/>
          <a:lstStyle/>
          <a:p>
            <a:pPr algn="l"/>
            <a:fld id="{B0140D06-49F2-4D5F-BE5A-4D36BC1CD237}" type="slidenum">
              <a:rPr lang="ko-KR" altLang="en-US" sz="110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19</a:t>
            </a:fld>
            <a:endParaRPr lang="ko-KR" altLang="en-US" sz="11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D718709E-20AE-454B-8196-53990F2F28E6}"/>
              </a:ext>
            </a:extLst>
          </p:cNvPr>
          <p:cNvSpPr txBox="1"/>
          <p:nvPr/>
        </p:nvSpPr>
        <p:spPr>
          <a:xfrm>
            <a:off x="1766129" y="1144994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딥러닝의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특징</a:t>
            </a:r>
            <a:endParaRPr kumimoji="0" lang="x-none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EF9EE82E-98E4-43D6-8CDF-9861677693A9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4DE83581-CA98-4F9E-9D69-684EF23AB085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85" name="사각형: 둥근 모서리 84">
              <a:extLst>
                <a:ext uri="{FF2B5EF4-FFF2-40B4-BE49-F238E27FC236}">
                  <a16:creationId xmlns:a16="http://schemas.microsoft.com/office/drawing/2014/main" id="{6B7C55BD-2310-4BF4-A392-A977374892DD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93" name="슬라이드 번호 개체 틀 3">
            <a:extLst>
              <a:ext uri="{FF2B5EF4-FFF2-40B4-BE49-F238E27FC236}">
                <a16:creationId xmlns:a16="http://schemas.microsoft.com/office/drawing/2014/main" id="{73950EBF-F543-4965-94A3-89539C81673A}"/>
              </a:ext>
            </a:extLst>
          </p:cNvPr>
          <p:cNvSpPr txBox="1">
            <a:spLocks/>
          </p:cNvSpPr>
          <p:nvPr/>
        </p:nvSpPr>
        <p:spPr>
          <a:xfrm>
            <a:off x="5261704" y="3703619"/>
            <a:ext cx="487941" cy="2552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19</a:t>
            </a:fld>
            <a:endParaRPr lang="ko-KR" altLang="en-US" sz="11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F59B365-8BFA-4F6B-A1E4-7A6A5D1FBB15}"/>
              </a:ext>
            </a:extLst>
          </p:cNvPr>
          <p:cNvSpPr txBox="1"/>
          <p:nvPr/>
        </p:nvSpPr>
        <p:spPr>
          <a:xfrm>
            <a:off x="1766129" y="1624499"/>
            <a:ext cx="11899899" cy="11289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기존 기계학습 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: 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특징 추출을 위해 사람이 직접 데이터를 가공해야 했음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딥러닝 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: 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별도 데이터 가공 없이 </a:t>
            </a:r>
            <a:r>
              <a: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오직 데이터에 기반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하여 학습 가능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E181EACA-E143-418B-BC34-4785E0DDA043}"/>
              </a:ext>
            </a:extLst>
          </p:cNvPr>
          <p:cNvGrpSpPr/>
          <p:nvPr/>
        </p:nvGrpSpPr>
        <p:grpSpPr>
          <a:xfrm>
            <a:off x="3684993" y="2816040"/>
            <a:ext cx="9672043" cy="3438667"/>
            <a:chOff x="5273288" y="4846007"/>
            <a:chExt cx="18195106" cy="6468841"/>
          </a:xfrm>
        </p:grpSpPr>
        <p:sp>
          <p:nvSpPr>
            <p:cNvPr id="23" name="슬라이드 번호 개체 틀 3">
              <a:extLst>
                <a:ext uri="{FF2B5EF4-FFF2-40B4-BE49-F238E27FC236}">
                  <a16:creationId xmlns:a16="http://schemas.microsoft.com/office/drawing/2014/main" id="{6E46A1FD-5808-4635-8679-B718E6DB662F}"/>
                </a:ext>
              </a:extLst>
            </p:cNvPr>
            <p:cNvSpPr txBox="1">
              <a:spLocks/>
            </p:cNvSpPr>
            <p:nvPr/>
          </p:nvSpPr>
          <p:spPr>
            <a:xfrm>
              <a:off x="12660886" y="10810758"/>
              <a:ext cx="2776547" cy="475153"/>
            </a:xfrm>
            <a:prstGeom prst="rect">
              <a:avLst/>
            </a:prstGeom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fld id="{FDB31EF5-36A9-416D-B185-4ED9FA0B4978}" type="slidenum">
                <a:rPr kumimoji="0" lang="ko-KR" altLang="en-US" sz="1800" b="0" i="0" u="none" strike="noStrike" kern="1200" cap="none" spc="0" normalizeH="0" baseline="0" noProof="0" smtClean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onstantia"/>
                  <a:ea typeface="+mn-ea"/>
                  <a:cs typeface="+mn-cs"/>
                </a:rPr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t>19</a:t>
              </a:fld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pic>
          <p:nvPicPr>
            <p:cNvPr id="24" name="Picture 2">
              <a:extLst>
                <a:ext uri="{FF2B5EF4-FFF2-40B4-BE49-F238E27FC236}">
                  <a16:creationId xmlns:a16="http://schemas.microsoft.com/office/drawing/2014/main" id="{52ABD5F7-D7D3-4D7E-84F4-663190FB965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73288" y="4846007"/>
              <a:ext cx="10369123" cy="51687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C60BAAF2-FDCD-4DB8-B74D-088E0FE80A7F}"/>
                </a:ext>
              </a:extLst>
            </p:cNvPr>
            <p:cNvSpPr/>
            <p:nvPr/>
          </p:nvSpPr>
          <p:spPr>
            <a:xfrm>
              <a:off x="5273288" y="10098966"/>
              <a:ext cx="18195106" cy="121588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기계가 모든 특징을 추출함</a:t>
              </a:r>
              <a:r>
                <a:rPr kumimoji="0" lang="en-US" altLang="ko-KR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.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정보를 구분할 수 있는 최소단위 입력만으로 학습</a:t>
              </a:r>
              <a:r>
                <a:rPr lang="en-US" altLang="ko-KR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 </a:t>
              </a:r>
              <a:r>
                <a:rPr kumimoji="0" lang="en-US" altLang="ko-KR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(</a:t>
              </a:r>
              <a:r>
                <a:rPr kumimoji="0" lang="ko-KR" altLang="en-US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영상 픽셀</a:t>
              </a:r>
              <a:r>
                <a:rPr kumimoji="0" lang="en-US" altLang="ko-KR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, </a:t>
              </a:r>
              <a:r>
                <a:rPr kumimoji="0" lang="ko-KR" altLang="en-US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음성 신호 등</a:t>
              </a:r>
              <a:r>
                <a:rPr kumimoji="0" lang="en-US" altLang="ko-KR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)</a:t>
              </a:r>
              <a:endParaRPr kumimoji="0" lang="ko-KR" altLang="en-US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B59495AE-ED57-45F2-88B6-E4CA8B63DB89}"/>
                </a:ext>
              </a:extLst>
            </p:cNvPr>
            <p:cNvSpPr/>
            <p:nvPr/>
          </p:nvSpPr>
          <p:spPr>
            <a:xfrm>
              <a:off x="12519050" y="5818084"/>
              <a:ext cx="1474863" cy="984235"/>
            </a:xfrm>
            <a:prstGeom prst="rect">
              <a:avLst/>
            </a:prstGeom>
            <a:solidFill>
              <a:srgbClr val="85C6C8"/>
            </a:solidFill>
            <a:ln w="222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onstantia"/>
                  <a:ea typeface="+mn-ea"/>
                  <a:cs typeface="+mn-cs"/>
                </a:rPr>
                <a:t>Face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onstantia"/>
                  <a:ea typeface="+mn-ea"/>
                  <a:cs typeface="+mn-cs"/>
                </a:rPr>
                <a:t>Not Face</a:t>
              </a: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61F71E5E-A5CF-439E-BC71-085C7C526BA2}"/>
                </a:ext>
              </a:extLst>
            </p:cNvPr>
            <p:cNvSpPr/>
            <p:nvPr/>
          </p:nvSpPr>
          <p:spPr>
            <a:xfrm>
              <a:off x="12766751" y="5921673"/>
              <a:ext cx="970491" cy="424723"/>
            </a:xfrm>
            <a:prstGeom prst="ellipse">
              <a:avLst/>
            </a:prstGeom>
            <a:noFill/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ABB2BB2E-CBC5-47F5-B4B8-79A3002A5C7F}"/>
                </a:ext>
              </a:extLst>
            </p:cNvPr>
            <p:cNvSpPr/>
            <p:nvPr/>
          </p:nvSpPr>
          <p:spPr>
            <a:xfrm>
              <a:off x="12519050" y="8563719"/>
              <a:ext cx="1474863" cy="984235"/>
            </a:xfrm>
            <a:prstGeom prst="rect">
              <a:avLst/>
            </a:prstGeom>
            <a:solidFill>
              <a:srgbClr val="85C6C8"/>
            </a:solidFill>
            <a:ln w="222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onstantia"/>
                  <a:ea typeface="+mn-ea"/>
                  <a:cs typeface="+mn-cs"/>
                </a:rPr>
                <a:t>Face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onstantia"/>
                  <a:ea typeface="+mn-ea"/>
                  <a:cs typeface="+mn-cs"/>
                </a:rPr>
                <a:t>Not Face</a:t>
              </a: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0263E302-475B-4E17-8630-8639B5DBC38E}"/>
                </a:ext>
              </a:extLst>
            </p:cNvPr>
            <p:cNvSpPr/>
            <p:nvPr/>
          </p:nvSpPr>
          <p:spPr>
            <a:xfrm>
              <a:off x="12766751" y="8667308"/>
              <a:ext cx="970491" cy="424723"/>
            </a:xfrm>
            <a:prstGeom prst="ellipse">
              <a:avLst/>
            </a:prstGeom>
            <a:noFill/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pic>
          <p:nvPicPr>
            <p:cNvPr id="30" name="Picture 2" descr="face에 대한 이미지 검색결과">
              <a:extLst>
                <a:ext uri="{FF2B5EF4-FFF2-40B4-BE49-F238E27FC236}">
                  <a16:creationId xmlns:a16="http://schemas.microsoft.com/office/drawing/2014/main" id="{B10D76BE-7F42-4027-AB93-A277E920EC2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6106" b="35300"/>
            <a:stretch/>
          </p:blipFill>
          <p:spPr bwMode="auto">
            <a:xfrm>
              <a:off x="5503796" y="5218298"/>
              <a:ext cx="1437097" cy="16624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2" descr="face에 대한 이미지 검색결과">
              <a:extLst>
                <a:ext uri="{FF2B5EF4-FFF2-40B4-BE49-F238E27FC236}">
                  <a16:creationId xmlns:a16="http://schemas.microsoft.com/office/drawing/2014/main" id="{90D2B3FA-A647-476F-BA63-A5C264121C3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6106" b="35300"/>
            <a:stretch/>
          </p:blipFill>
          <p:spPr bwMode="auto">
            <a:xfrm>
              <a:off x="5491013" y="7962603"/>
              <a:ext cx="1437097" cy="16624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7287807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extBox 151">
            <a:extLst>
              <a:ext uri="{FF2B5EF4-FFF2-40B4-BE49-F238E27FC236}">
                <a16:creationId xmlns:a16="http://schemas.microsoft.com/office/drawing/2014/main" id="{26D3E4B5-70F4-4BBD-B32E-C2BA936F726F}"/>
              </a:ext>
            </a:extLst>
          </p:cNvPr>
          <p:cNvSpPr txBox="1"/>
          <p:nvPr/>
        </p:nvSpPr>
        <p:spPr>
          <a:xfrm>
            <a:off x="796175" y="2933785"/>
            <a:ext cx="10934908" cy="64633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en-US" altLang="ko-KR" sz="3600" dirty="0">
                <a:solidFill>
                  <a:schemeClr val="bg1">
                    <a:lumMod val="75000"/>
                    <a:lumOff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EAI:</a:t>
            </a:r>
            <a:r>
              <a:rPr lang="ko-KR" altLang="en-US" sz="3600" dirty="0">
                <a:solidFill>
                  <a:schemeClr val="bg1">
                    <a:lumMod val="75000"/>
                    <a:lumOff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en-US" altLang="ko-KR" sz="3600" dirty="0">
                <a:solidFill>
                  <a:schemeClr val="bg1">
                    <a:lumMod val="75000"/>
                    <a:lumOff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AI</a:t>
            </a:r>
            <a:r>
              <a:rPr lang="ko-KR" altLang="en-US" sz="3600" dirty="0">
                <a:solidFill>
                  <a:schemeClr val="bg1">
                    <a:lumMod val="75000"/>
                    <a:lumOff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ko-KR" altLang="en-US" sz="36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얼리어답터를</a:t>
            </a:r>
            <a:r>
              <a:rPr lang="ko-KR" altLang="en-US" sz="3600" dirty="0">
                <a:solidFill>
                  <a:schemeClr val="bg1">
                    <a:lumMod val="75000"/>
                    <a:lumOff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위한 인공지능 원리 이해</a:t>
            </a:r>
            <a:endParaRPr lang="ko-KR" altLang="en-US" sz="3600" b="0" dirty="0">
              <a:solidFill>
                <a:schemeClr val="bg1">
                  <a:lumMod val="75000"/>
                  <a:lumOff val="2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38E6DF89-89E9-47D0-883D-02F9D8536562}"/>
              </a:ext>
            </a:extLst>
          </p:cNvPr>
          <p:cNvSpPr txBox="1"/>
          <p:nvPr/>
        </p:nvSpPr>
        <p:spPr>
          <a:xfrm>
            <a:off x="1914174" y="4067808"/>
            <a:ext cx="4541739" cy="461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ko-KR" altLang="en-US" sz="2400" b="1" kern="1200" dirty="0">
                <a:solidFill>
                  <a:schemeClr val="bg1">
                    <a:lumMod val="85000"/>
                    <a:lumOff val="15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딥러닝 기초 </a:t>
            </a:r>
            <a:r>
              <a:rPr lang="en-US" altLang="ko-KR" sz="2400" b="1" kern="1200" dirty="0">
                <a:solidFill>
                  <a:schemeClr val="bg1">
                    <a:lumMod val="85000"/>
                    <a:lumOff val="15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1</a:t>
            </a: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0476F592-88B1-45C2-A8D0-9B0AB67955F9}"/>
              </a:ext>
            </a:extLst>
          </p:cNvPr>
          <p:cNvSpPr/>
          <p:nvPr/>
        </p:nvSpPr>
        <p:spPr>
          <a:xfrm>
            <a:off x="1238889" y="4013502"/>
            <a:ext cx="570280" cy="570278"/>
          </a:xfrm>
          <a:prstGeom prst="roundRect">
            <a:avLst>
              <a:gd name="adj" fmla="val 9986"/>
            </a:avLst>
          </a:prstGeom>
          <a:solidFill>
            <a:srgbClr val="CEC3C0"/>
          </a:solidFill>
          <a:ln w="22225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38100" h="38100"/>
          </a:sp3d>
        </p:spPr>
        <p:txBody>
          <a:bodyPr lIns="0" tIns="0" rIns="0" bIns="0" rtlCol="0" anchor="ctr">
            <a:noAutofit/>
          </a:bodyPr>
          <a:lstStyle/>
          <a:p>
            <a:pPr algn="ctr" defTabSz="914400"/>
            <a:r>
              <a:rPr lang="en-US" altLang="ko-KR" sz="2400" b="1" kern="0" dirty="0">
                <a:ln w="19050">
                  <a:solidFill>
                    <a:srgbClr val="331608"/>
                  </a:solidFill>
                </a:ln>
                <a:solidFill>
                  <a:srgbClr val="FFFFFF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01</a:t>
            </a:r>
            <a:endParaRPr lang="ko-KR" altLang="en-US" sz="2400" b="1" kern="0" dirty="0">
              <a:ln w="19050">
                <a:solidFill>
                  <a:srgbClr val="331608"/>
                </a:solidFill>
              </a:ln>
              <a:solidFill>
                <a:srgbClr val="FFFFFF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42572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슬라이드 번호 개체 틀 3">
            <a:extLst>
              <a:ext uri="{FF2B5EF4-FFF2-40B4-BE49-F238E27FC236}">
                <a16:creationId xmlns:a16="http://schemas.microsoft.com/office/drawing/2014/main" id="{C739D293-974B-4715-9489-5738C0C935D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5261704" y="1561921"/>
            <a:ext cx="487941" cy="255227"/>
          </a:xfrm>
        </p:spPr>
        <p:txBody>
          <a:bodyPr/>
          <a:lstStyle/>
          <a:p>
            <a:pPr algn="l"/>
            <a:fld id="{B0140D06-49F2-4D5F-BE5A-4D36BC1CD237}" type="slidenum">
              <a:rPr lang="ko-KR" altLang="en-US" sz="110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20</a:t>
            </a:fld>
            <a:endParaRPr lang="ko-KR" altLang="en-US" sz="11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D718709E-20AE-454B-8196-53990F2F28E6}"/>
              </a:ext>
            </a:extLst>
          </p:cNvPr>
          <p:cNvSpPr txBox="1"/>
          <p:nvPr/>
        </p:nvSpPr>
        <p:spPr>
          <a:xfrm>
            <a:off x="1766129" y="1144994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딥러닝의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특징</a:t>
            </a:r>
            <a:endParaRPr kumimoji="0" lang="x-none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EF9EE82E-98E4-43D6-8CDF-9861677693A9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4DE83581-CA98-4F9E-9D69-684EF23AB085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85" name="사각형: 둥근 모서리 84">
              <a:extLst>
                <a:ext uri="{FF2B5EF4-FFF2-40B4-BE49-F238E27FC236}">
                  <a16:creationId xmlns:a16="http://schemas.microsoft.com/office/drawing/2014/main" id="{6B7C55BD-2310-4BF4-A392-A977374892DD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93" name="슬라이드 번호 개체 틀 3">
            <a:extLst>
              <a:ext uri="{FF2B5EF4-FFF2-40B4-BE49-F238E27FC236}">
                <a16:creationId xmlns:a16="http://schemas.microsoft.com/office/drawing/2014/main" id="{73950EBF-F543-4965-94A3-89539C81673A}"/>
              </a:ext>
            </a:extLst>
          </p:cNvPr>
          <p:cNvSpPr txBox="1">
            <a:spLocks/>
          </p:cNvSpPr>
          <p:nvPr/>
        </p:nvSpPr>
        <p:spPr>
          <a:xfrm>
            <a:off x="5261704" y="3703619"/>
            <a:ext cx="487941" cy="2552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20</a:t>
            </a:fld>
            <a:endParaRPr lang="ko-KR" altLang="en-US" sz="11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7052AD3D-0EFC-4FE7-AA17-1991B3F0A1EC}"/>
              </a:ext>
            </a:extLst>
          </p:cNvPr>
          <p:cNvGrpSpPr/>
          <p:nvPr/>
        </p:nvGrpSpPr>
        <p:grpSpPr>
          <a:xfrm>
            <a:off x="812799" y="2044418"/>
            <a:ext cx="10133642" cy="3484216"/>
            <a:chOff x="3999142" y="4953248"/>
            <a:chExt cx="11540677" cy="3967992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F83F2F76-0D98-45F0-9D3F-925CC811B057}"/>
                </a:ext>
              </a:extLst>
            </p:cNvPr>
            <p:cNvSpPr/>
            <p:nvPr/>
          </p:nvSpPr>
          <p:spPr>
            <a:xfrm>
              <a:off x="3999142" y="6417829"/>
              <a:ext cx="1306982" cy="6615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48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Input</a:t>
              </a:r>
              <a:endParaRPr kumimoji="0" lang="ko-KR" altLang="en-US" sz="48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10" name="TextBox 4">
              <a:extLst>
                <a:ext uri="{FF2B5EF4-FFF2-40B4-BE49-F238E27FC236}">
                  <a16:creationId xmlns:a16="http://schemas.microsoft.com/office/drawing/2014/main" id="{C481C8AD-B808-4F88-8DC8-8FFF26E54634}"/>
                </a:ext>
              </a:extLst>
            </p:cNvPr>
            <p:cNvSpPr txBox="1"/>
            <p:nvPr/>
          </p:nvSpPr>
          <p:spPr>
            <a:xfrm>
              <a:off x="13821933" y="6471960"/>
              <a:ext cx="1717886" cy="6615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48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Output</a:t>
              </a:r>
              <a:endParaRPr kumimoji="0" lang="ko-KR" altLang="en-US" sz="48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  <p:cxnSp>
          <p:nvCxnSpPr>
            <p:cNvPr id="12" name="직선 화살표 연결선 11">
              <a:extLst>
                <a:ext uri="{FF2B5EF4-FFF2-40B4-BE49-F238E27FC236}">
                  <a16:creationId xmlns:a16="http://schemas.microsoft.com/office/drawing/2014/main" id="{CBDF4F06-45BD-4D32-B0C5-8A38128D81C2}"/>
                </a:ext>
              </a:extLst>
            </p:cNvPr>
            <p:cNvCxnSpPr>
              <a:cxnSpLocks/>
            </p:cNvCxnSpPr>
            <p:nvPr/>
          </p:nvCxnSpPr>
          <p:spPr>
            <a:xfrm>
              <a:off x="12328222" y="6937244"/>
              <a:ext cx="979602" cy="0"/>
            </a:xfrm>
            <a:prstGeom prst="straightConnector1">
              <a:avLst/>
            </a:prstGeom>
            <a:noFill/>
            <a:ln w="50800" cap="flat" cmpd="sng" algn="ctr">
              <a:solidFill>
                <a:srgbClr val="000000"/>
              </a:solidFill>
              <a:prstDash val="solid"/>
              <a:tailEnd type="triangle" w="lg" len="lg"/>
            </a:ln>
            <a:effectLst/>
          </p:spPr>
        </p:cxn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1ED04435-A62C-44A1-810F-6FBD2108DB9B}"/>
                </a:ext>
              </a:extLst>
            </p:cNvPr>
            <p:cNvGrpSpPr/>
            <p:nvPr/>
          </p:nvGrpSpPr>
          <p:grpSpPr>
            <a:xfrm>
              <a:off x="7393114" y="4953248"/>
              <a:ext cx="4420998" cy="3967992"/>
              <a:chOff x="7049840" y="4953248"/>
              <a:chExt cx="4420998" cy="3967992"/>
            </a:xfrm>
          </p:grpSpPr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2719A631-A4FC-48A9-BA2D-6BFD2C1B3F5A}"/>
                  </a:ext>
                </a:extLst>
              </p:cNvPr>
              <p:cNvSpPr/>
              <p:nvPr/>
            </p:nvSpPr>
            <p:spPr>
              <a:xfrm>
                <a:off x="7049840" y="4953248"/>
                <a:ext cx="4420998" cy="3967992"/>
              </a:xfrm>
              <a:prstGeom prst="rect">
                <a:avLst/>
              </a:prstGeom>
              <a:solidFill>
                <a:srgbClr val="000000">
                  <a:lumMod val="85000"/>
                </a:srgbClr>
              </a:solidFill>
              <a:ln w="22225" cap="flat" cmpd="sng" algn="ctr">
                <a:solidFill>
                  <a:srgbClr val="FFFFFF">
                    <a:lumMod val="50000"/>
                    <a:lumOff val="5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nstantia"/>
                  <a:ea typeface="+mn-ea"/>
                  <a:cs typeface="+mn-cs"/>
                </a:endParaRPr>
              </a:p>
            </p:txBody>
          </p:sp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8C867E2C-E49F-4D3F-A2D2-2ECB95517FF0}"/>
                  </a:ext>
                </a:extLst>
              </p:cNvPr>
              <p:cNvSpPr/>
              <p:nvPr/>
            </p:nvSpPr>
            <p:spPr>
              <a:xfrm>
                <a:off x="8139623" y="6376049"/>
                <a:ext cx="2277124" cy="6615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4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Calibri" panose="020F0502020204030204" pitchFamily="34" charset="0"/>
                  </a:rPr>
                  <a:t>Black Box</a:t>
                </a:r>
                <a:endParaRPr kumimoji="0" lang="ko-KR" altLang="en-US" sz="48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  <p:cxnSp>
          <p:nvCxnSpPr>
            <p:cNvPr id="16" name="직선 화살표 연결선 15">
              <a:extLst>
                <a:ext uri="{FF2B5EF4-FFF2-40B4-BE49-F238E27FC236}">
                  <a16:creationId xmlns:a16="http://schemas.microsoft.com/office/drawing/2014/main" id="{4BB8C967-7CC2-49FB-B6B1-A9E145059720}"/>
                </a:ext>
              </a:extLst>
            </p:cNvPr>
            <p:cNvCxnSpPr>
              <a:cxnSpLocks/>
            </p:cNvCxnSpPr>
            <p:nvPr/>
          </p:nvCxnSpPr>
          <p:spPr>
            <a:xfrm>
              <a:off x="6036656" y="6937244"/>
              <a:ext cx="979602" cy="0"/>
            </a:xfrm>
            <a:prstGeom prst="straightConnector1">
              <a:avLst/>
            </a:prstGeom>
            <a:noFill/>
            <a:ln w="50800" cap="flat" cmpd="sng" algn="ctr">
              <a:solidFill>
                <a:srgbClr val="000000"/>
              </a:solidFill>
              <a:prstDash val="solid"/>
              <a:tailEnd type="triangle" w="lg" len="lg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27955977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extBox 151">
            <a:extLst>
              <a:ext uri="{FF2B5EF4-FFF2-40B4-BE49-F238E27FC236}">
                <a16:creationId xmlns:a16="http://schemas.microsoft.com/office/drawing/2014/main" id="{26D3E4B5-70F4-4BBD-B32E-C2BA936F726F}"/>
              </a:ext>
            </a:extLst>
          </p:cNvPr>
          <p:cNvSpPr txBox="1"/>
          <p:nvPr/>
        </p:nvSpPr>
        <p:spPr>
          <a:xfrm>
            <a:off x="563842" y="2582472"/>
            <a:ext cx="7370682" cy="64633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ko-KR" altLang="en-US" sz="3600" b="0" dirty="0">
                <a:solidFill>
                  <a:schemeClr val="bg1">
                    <a:lumMod val="75000"/>
                    <a:lumOff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인공지능 학습의 기초 개념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DE26C5D-E817-4A57-BDD0-CBE5601DFECF}"/>
              </a:ext>
            </a:extLst>
          </p:cNvPr>
          <p:cNvSpPr txBox="1"/>
          <p:nvPr/>
        </p:nvSpPr>
        <p:spPr>
          <a:xfrm>
            <a:off x="1426804" y="3604763"/>
            <a:ext cx="4541739" cy="461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endParaRPr lang="en-US" altLang="ko-KR" sz="2400" b="1" kern="1200" dirty="0">
              <a:solidFill>
                <a:schemeClr val="bg1">
                  <a:lumMod val="85000"/>
                  <a:lumOff val="15000"/>
                </a:schemeClr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54332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>
            <a:extLst>
              <a:ext uri="{FF2B5EF4-FFF2-40B4-BE49-F238E27FC236}">
                <a16:creationId xmlns:a16="http://schemas.microsoft.com/office/drawing/2014/main" id="{16BB3CAB-B283-4C11-95E3-E601CE1F0313}"/>
              </a:ext>
            </a:extLst>
          </p:cNvPr>
          <p:cNvSpPr txBox="1"/>
          <p:nvPr/>
        </p:nvSpPr>
        <p:spPr>
          <a:xfrm>
            <a:off x="1766129" y="1144994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학습이란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?</a:t>
            </a:r>
            <a:endParaRPr kumimoji="0" lang="ko-Kore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456B0D69-A0F7-4048-9711-51FE03FC71EB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27" name="사각형: 둥근 모서리 26">
              <a:extLst>
                <a:ext uri="{FF2B5EF4-FFF2-40B4-BE49-F238E27FC236}">
                  <a16:creationId xmlns:a16="http://schemas.microsoft.com/office/drawing/2014/main" id="{A1FD182F-9924-4341-8B8C-AE08C13F2D25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28" name="사각형: 둥근 모서리 27">
              <a:extLst>
                <a:ext uri="{FF2B5EF4-FFF2-40B4-BE49-F238E27FC236}">
                  <a16:creationId xmlns:a16="http://schemas.microsoft.com/office/drawing/2014/main" id="{F7AC6BAC-DE8B-4E1E-92A7-C5A030F8652F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9BDC64E0-44E8-4B7F-BB10-BB9D4FA7CE8F}"/>
              </a:ext>
            </a:extLst>
          </p:cNvPr>
          <p:cNvGrpSpPr/>
          <p:nvPr/>
        </p:nvGrpSpPr>
        <p:grpSpPr>
          <a:xfrm>
            <a:off x="3702257" y="2795879"/>
            <a:ext cx="4787486" cy="3464657"/>
            <a:chOff x="1766129" y="3697636"/>
            <a:chExt cx="7168321" cy="5187644"/>
          </a:xfrm>
        </p:grpSpPr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CC91A9D6-53C7-45DF-93F5-02F0638D4849}"/>
                </a:ext>
              </a:extLst>
            </p:cNvPr>
            <p:cNvGrpSpPr/>
            <p:nvPr/>
          </p:nvGrpSpPr>
          <p:grpSpPr>
            <a:xfrm>
              <a:off x="1766129" y="4411619"/>
              <a:ext cx="7168321" cy="4473661"/>
              <a:chOff x="1766129" y="4411619"/>
              <a:chExt cx="7168321" cy="4473661"/>
            </a:xfrm>
          </p:grpSpPr>
          <p:cxnSp>
            <p:nvCxnSpPr>
              <p:cNvPr id="44" name="직선 화살표 연결선 43">
                <a:extLst>
                  <a:ext uri="{FF2B5EF4-FFF2-40B4-BE49-F238E27FC236}">
                    <a16:creationId xmlns:a16="http://schemas.microsoft.com/office/drawing/2014/main" id="{52D79535-A622-4ED2-902C-38225A82F8C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66129" y="6648449"/>
                <a:ext cx="7168321" cy="0"/>
              </a:xfrm>
              <a:prstGeom prst="straightConnector1">
                <a:avLst/>
              </a:prstGeom>
              <a:noFill/>
              <a:ln w="38100" cap="flat" cmpd="sng" algn="ctr">
                <a:solidFill>
                  <a:srgbClr val="000000"/>
                </a:solidFill>
                <a:prstDash val="solid"/>
                <a:headEnd type="none"/>
                <a:tailEnd type="triangle" w="lg" len="lg"/>
              </a:ln>
              <a:effectLst/>
            </p:spPr>
          </p:cxnSp>
          <p:cxnSp>
            <p:nvCxnSpPr>
              <p:cNvPr id="45" name="직선 화살표 연결선 44">
                <a:extLst>
                  <a:ext uri="{FF2B5EF4-FFF2-40B4-BE49-F238E27FC236}">
                    <a16:creationId xmlns:a16="http://schemas.microsoft.com/office/drawing/2014/main" id="{660CF10D-9BAF-45B4-8FC9-E052C58ECBF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350289" y="4411619"/>
                <a:ext cx="0" cy="4473661"/>
              </a:xfrm>
              <a:prstGeom prst="straightConnector1">
                <a:avLst/>
              </a:prstGeom>
              <a:noFill/>
              <a:ln w="38100" cap="flat" cmpd="sng" algn="ctr">
                <a:solidFill>
                  <a:srgbClr val="000000"/>
                </a:solidFill>
                <a:prstDash val="solid"/>
                <a:headEnd type="none"/>
                <a:tailEnd type="triangle" w="lg" len="lg"/>
              </a:ln>
              <a:effectLst/>
            </p:spPr>
          </p:cxnSp>
        </p:grp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7435F02D-DEB5-44D4-A184-7D32D768E16C}"/>
                </a:ext>
              </a:extLst>
            </p:cNvPr>
            <p:cNvSpPr/>
            <p:nvPr/>
          </p:nvSpPr>
          <p:spPr>
            <a:xfrm>
              <a:off x="3506995" y="5422900"/>
              <a:ext cx="292100" cy="292100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598B9DD7-35A2-4C90-8176-B3FF6F99B3AC}"/>
                </a:ext>
              </a:extLst>
            </p:cNvPr>
            <p:cNvSpPr/>
            <p:nvPr/>
          </p:nvSpPr>
          <p:spPr>
            <a:xfrm>
              <a:off x="4282592" y="5478385"/>
              <a:ext cx="292100" cy="292100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4A6E30C7-FEFA-4916-A73B-0AB27B6D5057}"/>
                </a:ext>
              </a:extLst>
            </p:cNvPr>
            <p:cNvSpPr/>
            <p:nvPr/>
          </p:nvSpPr>
          <p:spPr>
            <a:xfrm>
              <a:off x="3875295" y="4213920"/>
              <a:ext cx="292100" cy="292100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984529DE-A1DD-42CF-B5E6-292549D1EC86}"/>
                </a:ext>
              </a:extLst>
            </p:cNvPr>
            <p:cNvSpPr/>
            <p:nvPr/>
          </p:nvSpPr>
          <p:spPr>
            <a:xfrm>
              <a:off x="2387600" y="6076951"/>
              <a:ext cx="292100" cy="292100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86339A2E-EED3-46BE-902B-BFD86DAD9077}"/>
                </a:ext>
              </a:extLst>
            </p:cNvPr>
            <p:cNvSpPr/>
            <p:nvPr/>
          </p:nvSpPr>
          <p:spPr>
            <a:xfrm>
              <a:off x="3266109" y="6124525"/>
              <a:ext cx="292100" cy="292100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9FF3C873-613D-475B-9755-D837B4F1A400}"/>
                </a:ext>
              </a:extLst>
            </p:cNvPr>
            <p:cNvSpPr/>
            <p:nvPr/>
          </p:nvSpPr>
          <p:spPr>
            <a:xfrm>
              <a:off x="2688259" y="3697636"/>
              <a:ext cx="292100" cy="292100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5EA3AC35-40A4-482D-90D8-9C1EEBA553FA}"/>
                </a:ext>
              </a:extLst>
            </p:cNvPr>
            <p:cNvSpPr/>
            <p:nvPr/>
          </p:nvSpPr>
          <p:spPr>
            <a:xfrm>
              <a:off x="6910112" y="6927848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F66C33FD-214D-4CE6-B162-1C09FC08E316}"/>
                </a:ext>
              </a:extLst>
            </p:cNvPr>
            <p:cNvSpPr/>
            <p:nvPr/>
          </p:nvSpPr>
          <p:spPr>
            <a:xfrm>
              <a:off x="7202212" y="5889625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5B8CA45E-44B5-4E0D-91BD-DEFA77884CB6}"/>
                </a:ext>
              </a:extLst>
            </p:cNvPr>
            <p:cNvSpPr/>
            <p:nvPr/>
          </p:nvSpPr>
          <p:spPr>
            <a:xfrm>
              <a:off x="8020879" y="6921549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DEE6A3BB-974F-4BD2-B2FF-8D33F0963DAB}"/>
                </a:ext>
              </a:extLst>
            </p:cNvPr>
            <p:cNvSpPr/>
            <p:nvPr/>
          </p:nvSpPr>
          <p:spPr>
            <a:xfrm>
              <a:off x="8312979" y="5997575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DFEC7591-6480-43F5-9142-F8AEBD7CC542}"/>
                </a:ext>
              </a:extLst>
            </p:cNvPr>
            <p:cNvSpPr/>
            <p:nvPr/>
          </p:nvSpPr>
          <p:spPr>
            <a:xfrm>
              <a:off x="7348262" y="4787902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38528361-351C-4A00-838A-618A1297DF24}"/>
                </a:ext>
              </a:extLst>
            </p:cNvPr>
            <p:cNvSpPr/>
            <p:nvPr/>
          </p:nvSpPr>
          <p:spPr>
            <a:xfrm>
              <a:off x="6125887" y="5851525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2C36DECE-9888-4C92-84FE-0C3E8E8255CC}"/>
                </a:ext>
              </a:extLst>
            </p:cNvPr>
            <p:cNvSpPr/>
            <p:nvPr/>
          </p:nvSpPr>
          <p:spPr>
            <a:xfrm>
              <a:off x="6746324" y="8220071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112296BE-BF93-4F46-9455-4F3C68ED849C}"/>
              </a:ext>
            </a:extLst>
          </p:cNvPr>
          <p:cNvSpPr txBox="1"/>
          <p:nvPr/>
        </p:nvSpPr>
        <p:spPr>
          <a:xfrm>
            <a:off x="1766129" y="1776622"/>
            <a:ext cx="9016171" cy="674223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1" vertOverflow="overflow" horzOverflow="overflow" vert="horz" wrap="square" lIns="59531" tIns="59531" rIns="59531" bIns="59531" numCol="1" spcCol="38100" rtlCol="0" anchor="t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파란원과 노란색원을 나누는 선을 그리기</a:t>
            </a:r>
            <a:endParaRPr kumimoji="0" lang="en-US" altLang="ko-KR" sz="24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6401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>
            <a:extLst>
              <a:ext uri="{FF2B5EF4-FFF2-40B4-BE49-F238E27FC236}">
                <a16:creationId xmlns:a16="http://schemas.microsoft.com/office/drawing/2014/main" id="{16BB3CAB-B283-4C11-95E3-E601CE1F0313}"/>
              </a:ext>
            </a:extLst>
          </p:cNvPr>
          <p:cNvSpPr txBox="1"/>
          <p:nvPr/>
        </p:nvSpPr>
        <p:spPr>
          <a:xfrm>
            <a:off x="1766129" y="1144994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학습이란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?</a:t>
            </a:r>
            <a:endParaRPr kumimoji="0" lang="ko-Kore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456B0D69-A0F7-4048-9711-51FE03FC71EB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27" name="사각형: 둥근 모서리 26">
              <a:extLst>
                <a:ext uri="{FF2B5EF4-FFF2-40B4-BE49-F238E27FC236}">
                  <a16:creationId xmlns:a16="http://schemas.microsoft.com/office/drawing/2014/main" id="{A1FD182F-9924-4341-8B8C-AE08C13F2D25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28" name="사각형: 둥근 모서리 27">
              <a:extLst>
                <a:ext uri="{FF2B5EF4-FFF2-40B4-BE49-F238E27FC236}">
                  <a16:creationId xmlns:a16="http://schemas.microsoft.com/office/drawing/2014/main" id="{F7AC6BAC-DE8B-4E1E-92A7-C5A030F8652F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BD5D3E71-B9B7-44D4-A9B1-E095CF1E09AC}"/>
              </a:ext>
            </a:extLst>
          </p:cNvPr>
          <p:cNvGrpSpPr/>
          <p:nvPr/>
        </p:nvGrpSpPr>
        <p:grpSpPr>
          <a:xfrm>
            <a:off x="3702257" y="2795879"/>
            <a:ext cx="4787486" cy="3464657"/>
            <a:chOff x="1766129" y="3697636"/>
            <a:chExt cx="7168321" cy="5187644"/>
          </a:xfrm>
        </p:grpSpPr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F4400834-DAFC-4606-AE06-BA559961818B}"/>
                </a:ext>
              </a:extLst>
            </p:cNvPr>
            <p:cNvGrpSpPr/>
            <p:nvPr/>
          </p:nvGrpSpPr>
          <p:grpSpPr>
            <a:xfrm>
              <a:off x="1766129" y="4411619"/>
              <a:ext cx="7168321" cy="4473661"/>
              <a:chOff x="1766129" y="4411619"/>
              <a:chExt cx="7168321" cy="4473661"/>
            </a:xfrm>
          </p:grpSpPr>
          <p:cxnSp>
            <p:nvCxnSpPr>
              <p:cNvPr id="44" name="직선 화살표 연결선 43">
                <a:extLst>
                  <a:ext uri="{FF2B5EF4-FFF2-40B4-BE49-F238E27FC236}">
                    <a16:creationId xmlns:a16="http://schemas.microsoft.com/office/drawing/2014/main" id="{8878311E-6974-42A2-A390-26675DFDAF7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66129" y="6648449"/>
                <a:ext cx="7168321" cy="0"/>
              </a:xfrm>
              <a:prstGeom prst="straightConnector1">
                <a:avLst/>
              </a:prstGeom>
              <a:noFill/>
              <a:ln w="38100" cap="flat" cmpd="sng" algn="ctr">
                <a:solidFill>
                  <a:srgbClr val="000000"/>
                </a:solidFill>
                <a:prstDash val="solid"/>
                <a:headEnd type="none"/>
                <a:tailEnd type="triangle" w="lg" len="lg"/>
              </a:ln>
              <a:effectLst/>
            </p:spPr>
          </p:cxnSp>
          <p:cxnSp>
            <p:nvCxnSpPr>
              <p:cNvPr id="45" name="직선 화살표 연결선 44">
                <a:extLst>
                  <a:ext uri="{FF2B5EF4-FFF2-40B4-BE49-F238E27FC236}">
                    <a16:creationId xmlns:a16="http://schemas.microsoft.com/office/drawing/2014/main" id="{792BEF9D-E3CD-4901-9624-91719D7701F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350289" y="4411619"/>
                <a:ext cx="0" cy="4473661"/>
              </a:xfrm>
              <a:prstGeom prst="straightConnector1">
                <a:avLst/>
              </a:prstGeom>
              <a:noFill/>
              <a:ln w="38100" cap="flat" cmpd="sng" algn="ctr">
                <a:solidFill>
                  <a:srgbClr val="000000"/>
                </a:solidFill>
                <a:prstDash val="solid"/>
                <a:headEnd type="none"/>
                <a:tailEnd type="triangle" w="lg" len="lg"/>
              </a:ln>
              <a:effectLst/>
            </p:spPr>
          </p:cxnSp>
        </p:grp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394F8555-7973-4E97-BBF2-471A579BBAE6}"/>
                </a:ext>
              </a:extLst>
            </p:cNvPr>
            <p:cNvSpPr/>
            <p:nvPr/>
          </p:nvSpPr>
          <p:spPr>
            <a:xfrm>
              <a:off x="3506995" y="5422900"/>
              <a:ext cx="292100" cy="292100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198BB911-4582-482A-ADB5-C04BBA99B406}"/>
                </a:ext>
              </a:extLst>
            </p:cNvPr>
            <p:cNvSpPr/>
            <p:nvPr/>
          </p:nvSpPr>
          <p:spPr>
            <a:xfrm>
              <a:off x="4282592" y="5478385"/>
              <a:ext cx="292100" cy="292100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ECA9C956-D6DE-4FA9-8FEB-C16F7E647F21}"/>
                </a:ext>
              </a:extLst>
            </p:cNvPr>
            <p:cNvSpPr/>
            <p:nvPr/>
          </p:nvSpPr>
          <p:spPr>
            <a:xfrm>
              <a:off x="3875295" y="4213920"/>
              <a:ext cx="292100" cy="292100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86694F9F-A1FA-4C59-9BEC-687E46ADDEF3}"/>
                </a:ext>
              </a:extLst>
            </p:cNvPr>
            <p:cNvSpPr/>
            <p:nvPr/>
          </p:nvSpPr>
          <p:spPr>
            <a:xfrm>
              <a:off x="2387600" y="6076951"/>
              <a:ext cx="292100" cy="292100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424D10D8-ED0B-45A6-8021-A521C632E5B8}"/>
                </a:ext>
              </a:extLst>
            </p:cNvPr>
            <p:cNvSpPr/>
            <p:nvPr/>
          </p:nvSpPr>
          <p:spPr>
            <a:xfrm>
              <a:off x="3266109" y="6124525"/>
              <a:ext cx="292100" cy="292100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D65FB62B-2D21-4928-A61D-2BBBD6ED1385}"/>
                </a:ext>
              </a:extLst>
            </p:cNvPr>
            <p:cNvSpPr/>
            <p:nvPr/>
          </p:nvSpPr>
          <p:spPr>
            <a:xfrm>
              <a:off x="2688259" y="3697636"/>
              <a:ext cx="292100" cy="292100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A30D4AC1-24A0-498F-8D35-034CD9328BE4}"/>
                </a:ext>
              </a:extLst>
            </p:cNvPr>
            <p:cNvSpPr/>
            <p:nvPr/>
          </p:nvSpPr>
          <p:spPr>
            <a:xfrm>
              <a:off x="6910112" y="6927848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DFC733B6-E70C-4444-B469-835C13C25995}"/>
                </a:ext>
              </a:extLst>
            </p:cNvPr>
            <p:cNvSpPr/>
            <p:nvPr/>
          </p:nvSpPr>
          <p:spPr>
            <a:xfrm>
              <a:off x="7202212" y="5889625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DB8A7525-BCF3-4F6F-B6DE-C5673ECE9438}"/>
                </a:ext>
              </a:extLst>
            </p:cNvPr>
            <p:cNvSpPr/>
            <p:nvPr/>
          </p:nvSpPr>
          <p:spPr>
            <a:xfrm>
              <a:off x="8020879" y="6921549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2D31E443-9549-44E5-B908-468D64D924E8}"/>
                </a:ext>
              </a:extLst>
            </p:cNvPr>
            <p:cNvSpPr/>
            <p:nvPr/>
          </p:nvSpPr>
          <p:spPr>
            <a:xfrm>
              <a:off x="8312979" y="5997575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C33C3417-FC20-40AB-B0D2-D87E603BC2DC}"/>
                </a:ext>
              </a:extLst>
            </p:cNvPr>
            <p:cNvSpPr/>
            <p:nvPr/>
          </p:nvSpPr>
          <p:spPr>
            <a:xfrm>
              <a:off x="7348262" y="4787902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C242B0EF-ACB2-4929-BF92-0359C5368F49}"/>
                </a:ext>
              </a:extLst>
            </p:cNvPr>
            <p:cNvSpPr/>
            <p:nvPr/>
          </p:nvSpPr>
          <p:spPr>
            <a:xfrm>
              <a:off x="6125887" y="5851525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056FC914-B962-411F-AED3-37C688A4CA0A}"/>
                </a:ext>
              </a:extLst>
            </p:cNvPr>
            <p:cNvSpPr/>
            <p:nvPr/>
          </p:nvSpPr>
          <p:spPr>
            <a:xfrm>
              <a:off x="6746324" y="8220071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C1C123F1-4A69-4B73-93AA-AD19B3AA37AB}"/>
              </a:ext>
            </a:extLst>
          </p:cNvPr>
          <p:cNvSpPr txBox="1"/>
          <p:nvPr/>
        </p:nvSpPr>
        <p:spPr>
          <a:xfrm>
            <a:off x="1766129" y="1776622"/>
            <a:ext cx="9016171" cy="674223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1" vertOverflow="overflow" horzOverflow="overflow" vert="horz" wrap="square" lIns="59531" tIns="59531" rIns="59531" bIns="59531" numCol="1" spcCol="38100" rtlCol="0" anchor="t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정확히 구분 실패</a:t>
            </a:r>
            <a:endParaRPr kumimoji="0" lang="en-US" altLang="ko-KR" sz="24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4ABC689F-8A2D-403C-860E-A1D0057BC5CB}"/>
              </a:ext>
            </a:extLst>
          </p:cNvPr>
          <p:cNvCxnSpPr>
            <a:cxnSpLocks/>
          </p:cNvCxnSpPr>
          <p:nvPr/>
        </p:nvCxnSpPr>
        <p:spPr>
          <a:xfrm>
            <a:off x="4117317" y="2795879"/>
            <a:ext cx="3957366" cy="3215470"/>
          </a:xfrm>
          <a:prstGeom prst="line">
            <a:avLst/>
          </a:prstGeom>
          <a:ln w="635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86215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자유형: 도형 29">
            <a:extLst>
              <a:ext uri="{FF2B5EF4-FFF2-40B4-BE49-F238E27FC236}">
                <a16:creationId xmlns:a16="http://schemas.microsoft.com/office/drawing/2014/main" id="{0D8A466F-CFF2-AAE7-B57A-98AD0991C112}"/>
              </a:ext>
            </a:extLst>
          </p:cNvPr>
          <p:cNvSpPr/>
          <p:nvPr/>
        </p:nvSpPr>
        <p:spPr>
          <a:xfrm>
            <a:off x="4167375" y="2416517"/>
            <a:ext cx="536669" cy="382286"/>
          </a:xfrm>
          <a:custGeom>
            <a:avLst/>
            <a:gdLst>
              <a:gd name="connsiteX0" fmla="*/ 0 w 1175657"/>
              <a:gd name="connsiteY0" fmla="*/ 722764 h 753217"/>
              <a:gd name="connsiteX1" fmla="*/ 130628 w 1175657"/>
              <a:gd name="connsiteY1" fmla="*/ 670513 h 753217"/>
              <a:gd name="connsiteX2" fmla="*/ 391886 w 1175657"/>
              <a:gd name="connsiteY2" fmla="*/ 17370 h 753217"/>
              <a:gd name="connsiteX3" fmla="*/ 1175657 w 1175657"/>
              <a:gd name="connsiteY3" fmla="*/ 252501 h 753217"/>
              <a:gd name="connsiteX0" fmla="*/ 0 w 1175657"/>
              <a:gd name="connsiteY0" fmla="*/ 722764 h 722764"/>
              <a:gd name="connsiteX1" fmla="*/ 391886 w 1175657"/>
              <a:gd name="connsiteY1" fmla="*/ 17370 h 722764"/>
              <a:gd name="connsiteX2" fmla="*/ 1175657 w 1175657"/>
              <a:gd name="connsiteY2" fmla="*/ 252501 h 722764"/>
              <a:gd name="connsiteX0" fmla="*/ 0 w 1175657"/>
              <a:gd name="connsiteY0" fmla="*/ 682575 h 682575"/>
              <a:gd name="connsiteX1" fmla="*/ 290286 w 1175657"/>
              <a:gd name="connsiteY1" fmla="*/ 21631 h 682575"/>
              <a:gd name="connsiteX2" fmla="*/ 1175657 w 1175657"/>
              <a:gd name="connsiteY2" fmla="*/ 212312 h 682575"/>
              <a:gd name="connsiteX0" fmla="*/ 0 w 1175657"/>
              <a:gd name="connsiteY0" fmla="*/ 716924 h 716924"/>
              <a:gd name="connsiteX1" fmla="*/ 302986 w 1175657"/>
              <a:gd name="connsiteY1" fmla="*/ 17880 h 716924"/>
              <a:gd name="connsiteX2" fmla="*/ 1175657 w 1175657"/>
              <a:gd name="connsiteY2" fmla="*/ 246661 h 716924"/>
              <a:gd name="connsiteX0" fmla="*/ 0 w 1175657"/>
              <a:gd name="connsiteY0" fmla="*/ 716924 h 716924"/>
              <a:gd name="connsiteX1" fmla="*/ 302986 w 1175657"/>
              <a:gd name="connsiteY1" fmla="*/ 17880 h 716924"/>
              <a:gd name="connsiteX2" fmla="*/ 1175657 w 1175657"/>
              <a:gd name="connsiteY2" fmla="*/ 246661 h 716924"/>
              <a:gd name="connsiteX0" fmla="*/ 2020 w 974477"/>
              <a:gd name="connsiteY0" fmla="*/ 767724 h 767724"/>
              <a:gd name="connsiteX1" fmla="*/ 101806 w 974477"/>
              <a:gd name="connsiteY1" fmla="*/ 17880 h 767724"/>
              <a:gd name="connsiteX2" fmla="*/ 974477 w 974477"/>
              <a:gd name="connsiteY2" fmla="*/ 246661 h 767724"/>
              <a:gd name="connsiteX0" fmla="*/ 4885 w 977342"/>
              <a:gd name="connsiteY0" fmla="*/ 767724 h 823752"/>
              <a:gd name="connsiteX1" fmla="*/ 104671 w 977342"/>
              <a:gd name="connsiteY1" fmla="*/ 17880 h 823752"/>
              <a:gd name="connsiteX2" fmla="*/ 977342 w 977342"/>
              <a:gd name="connsiteY2" fmla="*/ 246661 h 823752"/>
              <a:gd name="connsiteX0" fmla="*/ 63998 w 955175"/>
              <a:gd name="connsiteY0" fmla="*/ 833764 h 886609"/>
              <a:gd name="connsiteX1" fmla="*/ 82504 w 955175"/>
              <a:gd name="connsiteY1" fmla="*/ 17880 h 886609"/>
              <a:gd name="connsiteX2" fmla="*/ 955175 w 955175"/>
              <a:gd name="connsiteY2" fmla="*/ 246661 h 886609"/>
              <a:gd name="connsiteX0" fmla="*/ 117035 w 1008212"/>
              <a:gd name="connsiteY0" fmla="*/ 833764 h 833764"/>
              <a:gd name="connsiteX1" fmla="*/ 135541 w 1008212"/>
              <a:gd name="connsiteY1" fmla="*/ 17880 h 833764"/>
              <a:gd name="connsiteX2" fmla="*/ 1008212 w 1008212"/>
              <a:gd name="connsiteY2" fmla="*/ 246661 h 833764"/>
              <a:gd name="connsiteX0" fmla="*/ 63637 w 954814"/>
              <a:gd name="connsiteY0" fmla="*/ 704554 h 704554"/>
              <a:gd name="connsiteX1" fmla="*/ 214223 w 954814"/>
              <a:gd name="connsiteY1" fmla="*/ 51230 h 704554"/>
              <a:gd name="connsiteX2" fmla="*/ 954814 w 954814"/>
              <a:gd name="connsiteY2" fmla="*/ 117451 h 7045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54814" h="704554">
                <a:moveTo>
                  <a:pt x="63637" y="704554"/>
                </a:moveTo>
                <a:cubicBezTo>
                  <a:pt x="-63000" y="298517"/>
                  <a:pt x="5580" y="199457"/>
                  <a:pt x="214223" y="51230"/>
                </a:cubicBezTo>
                <a:cubicBezTo>
                  <a:pt x="388395" y="-18439"/>
                  <a:pt x="650014" y="-34949"/>
                  <a:pt x="954814" y="117451"/>
                </a:cubicBezTo>
              </a:path>
            </a:pathLst>
          </a:custGeom>
          <a:noFill/>
          <a:ln w="28575" cap="flat" cmpd="sng" algn="ctr">
            <a:solidFill>
              <a:srgbClr val="000000"/>
            </a:solidFill>
            <a:prstDash val="solid"/>
            <a:tailEnd type="stealth" w="lg" len="lg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83EA6B8-B750-C5B0-3634-1F6DDD5EE036}"/>
              </a:ext>
            </a:extLst>
          </p:cNvPr>
          <p:cNvSpPr txBox="1"/>
          <p:nvPr/>
        </p:nvSpPr>
        <p:spPr>
          <a:xfrm>
            <a:off x="1766129" y="1144994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학습이란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?</a:t>
            </a:r>
            <a:endParaRPr kumimoji="0" lang="ko-Kore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349FA007-B13C-F3BD-51EF-BD6E002E9ED4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29" name="사각형: 둥근 모서리 26">
              <a:extLst>
                <a:ext uri="{FF2B5EF4-FFF2-40B4-BE49-F238E27FC236}">
                  <a16:creationId xmlns:a16="http://schemas.microsoft.com/office/drawing/2014/main" id="{89E6DD5E-90C1-8265-AB42-CFCF41D75C6A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30" name="사각형: 둥근 모서리 27">
              <a:extLst>
                <a:ext uri="{FF2B5EF4-FFF2-40B4-BE49-F238E27FC236}">
                  <a16:creationId xmlns:a16="http://schemas.microsoft.com/office/drawing/2014/main" id="{2D18675A-176B-6B0E-1639-CBBC214A82C0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A55A3BA1-DF52-2A34-E775-926785D1A17A}"/>
              </a:ext>
            </a:extLst>
          </p:cNvPr>
          <p:cNvSpPr txBox="1"/>
          <p:nvPr/>
        </p:nvSpPr>
        <p:spPr>
          <a:xfrm>
            <a:off x="1766129" y="1776622"/>
            <a:ext cx="9016171" cy="674223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1" vertOverflow="overflow" horzOverflow="overflow" vert="horz" wrap="square" lIns="59531" tIns="59531" rIns="59531" bIns="59531" numCol="1" spcCol="38100" rtlCol="0" anchor="t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틀린 부분을 찾아서 </a:t>
            </a:r>
            <a:r>
              <a:rPr kumimoji="0" lang="ko-KR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좋은 방향으로 가기 위한 수정 피드백이 필요</a:t>
            </a:r>
            <a:endParaRPr kumimoji="0" lang="en-US" altLang="ko-KR" sz="24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CCA34A55-EE53-07DB-37BB-079C53D3BE21}"/>
              </a:ext>
            </a:extLst>
          </p:cNvPr>
          <p:cNvGrpSpPr/>
          <p:nvPr/>
        </p:nvGrpSpPr>
        <p:grpSpPr>
          <a:xfrm>
            <a:off x="3702257" y="2795879"/>
            <a:ext cx="4787486" cy="3464657"/>
            <a:chOff x="1766129" y="3697636"/>
            <a:chExt cx="7168321" cy="5187644"/>
          </a:xfrm>
        </p:grpSpPr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741A6FBA-FD9D-649E-987F-DEE138F69B20}"/>
                </a:ext>
              </a:extLst>
            </p:cNvPr>
            <p:cNvGrpSpPr/>
            <p:nvPr/>
          </p:nvGrpSpPr>
          <p:grpSpPr>
            <a:xfrm>
              <a:off x="1766129" y="4411619"/>
              <a:ext cx="7168321" cy="4473661"/>
              <a:chOff x="1766129" y="4411619"/>
              <a:chExt cx="7168321" cy="4473661"/>
            </a:xfrm>
          </p:grpSpPr>
          <p:cxnSp>
            <p:nvCxnSpPr>
              <p:cNvPr id="47" name="직선 화살표 연결선 46">
                <a:extLst>
                  <a:ext uri="{FF2B5EF4-FFF2-40B4-BE49-F238E27FC236}">
                    <a16:creationId xmlns:a16="http://schemas.microsoft.com/office/drawing/2014/main" id="{706D0E00-9060-E825-D573-5CC10D85415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66129" y="6648449"/>
                <a:ext cx="7168321" cy="0"/>
              </a:xfrm>
              <a:prstGeom prst="straightConnector1">
                <a:avLst/>
              </a:prstGeom>
              <a:noFill/>
              <a:ln w="38100" cap="flat" cmpd="sng" algn="ctr">
                <a:solidFill>
                  <a:srgbClr val="000000"/>
                </a:solidFill>
                <a:prstDash val="solid"/>
                <a:headEnd type="none"/>
                <a:tailEnd type="triangle" w="lg" len="lg"/>
              </a:ln>
              <a:effectLst/>
            </p:spPr>
          </p:cxnSp>
          <p:cxnSp>
            <p:nvCxnSpPr>
              <p:cNvPr id="48" name="직선 화살표 연결선 47">
                <a:extLst>
                  <a:ext uri="{FF2B5EF4-FFF2-40B4-BE49-F238E27FC236}">
                    <a16:creationId xmlns:a16="http://schemas.microsoft.com/office/drawing/2014/main" id="{A9FE1072-7D68-4205-9C7F-4FD1F2807F7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350289" y="4411619"/>
                <a:ext cx="0" cy="4473661"/>
              </a:xfrm>
              <a:prstGeom prst="straightConnector1">
                <a:avLst/>
              </a:prstGeom>
              <a:noFill/>
              <a:ln w="38100" cap="flat" cmpd="sng" algn="ctr">
                <a:solidFill>
                  <a:srgbClr val="000000"/>
                </a:solidFill>
                <a:prstDash val="solid"/>
                <a:headEnd type="none"/>
                <a:tailEnd type="triangle" w="lg" len="lg"/>
              </a:ln>
              <a:effectLst/>
            </p:spPr>
          </p:cxnSp>
        </p:grp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E4EC03CF-D930-D718-F2B8-9DAE09275B45}"/>
                </a:ext>
              </a:extLst>
            </p:cNvPr>
            <p:cNvSpPr/>
            <p:nvPr/>
          </p:nvSpPr>
          <p:spPr>
            <a:xfrm>
              <a:off x="3506995" y="5422900"/>
              <a:ext cx="292100" cy="292100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5A4AECF8-2301-1F59-4D1F-4025D00FE23B}"/>
                </a:ext>
              </a:extLst>
            </p:cNvPr>
            <p:cNvSpPr/>
            <p:nvPr/>
          </p:nvSpPr>
          <p:spPr>
            <a:xfrm>
              <a:off x="4282592" y="5478385"/>
              <a:ext cx="292100" cy="292100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806BD151-0366-EC88-F022-B3726F92AF52}"/>
                </a:ext>
              </a:extLst>
            </p:cNvPr>
            <p:cNvSpPr/>
            <p:nvPr/>
          </p:nvSpPr>
          <p:spPr>
            <a:xfrm>
              <a:off x="3875295" y="4213920"/>
              <a:ext cx="292100" cy="292100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9FCF66B9-AD28-3B11-E46A-A7C981C53005}"/>
                </a:ext>
              </a:extLst>
            </p:cNvPr>
            <p:cNvSpPr/>
            <p:nvPr/>
          </p:nvSpPr>
          <p:spPr>
            <a:xfrm>
              <a:off x="2387600" y="6076951"/>
              <a:ext cx="292100" cy="292100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4F172B47-E01F-5795-3A32-35B9653B70C7}"/>
                </a:ext>
              </a:extLst>
            </p:cNvPr>
            <p:cNvSpPr/>
            <p:nvPr/>
          </p:nvSpPr>
          <p:spPr>
            <a:xfrm>
              <a:off x="3266109" y="6124525"/>
              <a:ext cx="292100" cy="292100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941E3D16-3789-D705-9DA7-D9F01398208B}"/>
                </a:ext>
              </a:extLst>
            </p:cNvPr>
            <p:cNvSpPr/>
            <p:nvPr/>
          </p:nvSpPr>
          <p:spPr>
            <a:xfrm>
              <a:off x="2688259" y="3697636"/>
              <a:ext cx="292100" cy="292100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4A4488E8-A02A-5B82-D1E0-5C14CCA97455}"/>
                </a:ext>
              </a:extLst>
            </p:cNvPr>
            <p:cNvSpPr/>
            <p:nvPr/>
          </p:nvSpPr>
          <p:spPr>
            <a:xfrm>
              <a:off x="6910112" y="6927848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C06ADBE8-4133-2089-E867-174455A0A41B}"/>
                </a:ext>
              </a:extLst>
            </p:cNvPr>
            <p:cNvSpPr/>
            <p:nvPr/>
          </p:nvSpPr>
          <p:spPr>
            <a:xfrm>
              <a:off x="7202212" y="5889625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F5035883-68D8-9B33-A0E9-456A16AEC6B8}"/>
                </a:ext>
              </a:extLst>
            </p:cNvPr>
            <p:cNvSpPr/>
            <p:nvPr/>
          </p:nvSpPr>
          <p:spPr>
            <a:xfrm>
              <a:off x="8020879" y="6921549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2C9D870B-6876-D053-CFF7-74BAE687A7C7}"/>
                </a:ext>
              </a:extLst>
            </p:cNvPr>
            <p:cNvSpPr/>
            <p:nvPr/>
          </p:nvSpPr>
          <p:spPr>
            <a:xfrm>
              <a:off x="8312979" y="5997575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D0C7BCD2-5C97-5A11-F1AA-77EAC4E72301}"/>
                </a:ext>
              </a:extLst>
            </p:cNvPr>
            <p:cNvSpPr/>
            <p:nvPr/>
          </p:nvSpPr>
          <p:spPr>
            <a:xfrm>
              <a:off x="7348262" y="4787902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B02EAD6F-42FA-61A8-3C38-9819F2EFEED6}"/>
                </a:ext>
              </a:extLst>
            </p:cNvPr>
            <p:cNvSpPr/>
            <p:nvPr/>
          </p:nvSpPr>
          <p:spPr>
            <a:xfrm>
              <a:off x="6125887" y="5851525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8A3E063B-1DC6-E56E-2371-195677CE5F2A}"/>
                </a:ext>
              </a:extLst>
            </p:cNvPr>
            <p:cNvSpPr/>
            <p:nvPr/>
          </p:nvSpPr>
          <p:spPr>
            <a:xfrm>
              <a:off x="6746324" y="8220071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</p:grpSp>
      <p:cxnSp>
        <p:nvCxnSpPr>
          <p:cNvPr id="49" name="직선 연결선 46">
            <a:extLst>
              <a:ext uri="{FF2B5EF4-FFF2-40B4-BE49-F238E27FC236}">
                <a16:creationId xmlns:a16="http://schemas.microsoft.com/office/drawing/2014/main" id="{D0962EC1-CA90-F096-BC63-24E88574C861}"/>
              </a:ext>
            </a:extLst>
          </p:cNvPr>
          <p:cNvCxnSpPr>
            <a:cxnSpLocks/>
          </p:cNvCxnSpPr>
          <p:nvPr/>
        </p:nvCxnSpPr>
        <p:spPr>
          <a:xfrm>
            <a:off x="4117317" y="2795879"/>
            <a:ext cx="3957366" cy="3215470"/>
          </a:xfrm>
          <a:prstGeom prst="line">
            <a:avLst/>
          </a:prstGeom>
          <a:ln w="635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82763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자유형: 도형 29">
            <a:extLst>
              <a:ext uri="{FF2B5EF4-FFF2-40B4-BE49-F238E27FC236}">
                <a16:creationId xmlns:a16="http://schemas.microsoft.com/office/drawing/2014/main" id="{0D8A466F-CFF2-AAE7-B57A-98AD0991C112}"/>
              </a:ext>
            </a:extLst>
          </p:cNvPr>
          <p:cNvSpPr/>
          <p:nvPr/>
        </p:nvSpPr>
        <p:spPr>
          <a:xfrm>
            <a:off x="4167375" y="2416517"/>
            <a:ext cx="536669" cy="382286"/>
          </a:xfrm>
          <a:custGeom>
            <a:avLst/>
            <a:gdLst>
              <a:gd name="connsiteX0" fmla="*/ 0 w 1175657"/>
              <a:gd name="connsiteY0" fmla="*/ 722764 h 753217"/>
              <a:gd name="connsiteX1" fmla="*/ 130628 w 1175657"/>
              <a:gd name="connsiteY1" fmla="*/ 670513 h 753217"/>
              <a:gd name="connsiteX2" fmla="*/ 391886 w 1175657"/>
              <a:gd name="connsiteY2" fmla="*/ 17370 h 753217"/>
              <a:gd name="connsiteX3" fmla="*/ 1175657 w 1175657"/>
              <a:gd name="connsiteY3" fmla="*/ 252501 h 753217"/>
              <a:gd name="connsiteX0" fmla="*/ 0 w 1175657"/>
              <a:gd name="connsiteY0" fmla="*/ 722764 h 722764"/>
              <a:gd name="connsiteX1" fmla="*/ 391886 w 1175657"/>
              <a:gd name="connsiteY1" fmla="*/ 17370 h 722764"/>
              <a:gd name="connsiteX2" fmla="*/ 1175657 w 1175657"/>
              <a:gd name="connsiteY2" fmla="*/ 252501 h 722764"/>
              <a:gd name="connsiteX0" fmla="*/ 0 w 1175657"/>
              <a:gd name="connsiteY0" fmla="*/ 682575 h 682575"/>
              <a:gd name="connsiteX1" fmla="*/ 290286 w 1175657"/>
              <a:gd name="connsiteY1" fmla="*/ 21631 h 682575"/>
              <a:gd name="connsiteX2" fmla="*/ 1175657 w 1175657"/>
              <a:gd name="connsiteY2" fmla="*/ 212312 h 682575"/>
              <a:gd name="connsiteX0" fmla="*/ 0 w 1175657"/>
              <a:gd name="connsiteY0" fmla="*/ 716924 h 716924"/>
              <a:gd name="connsiteX1" fmla="*/ 302986 w 1175657"/>
              <a:gd name="connsiteY1" fmla="*/ 17880 h 716924"/>
              <a:gd name="connsiteX2" fmla="*/ 1175657 w 1175657"/>
              <a:gd name="connsiteY2" fmla="*/ 246661 h 716924"/>
              <a:gd name="connsiteX0" fmla="*/ 0 w 1175657"/>
              <a:gd name="connsiteY0" fmla="*/ 716924 h 716924"/>
              <a:gd name="connsiteX1" fmla="*/ 302986 w 1175657"/>
              <a:gd name="connsiteY1" fmla="*/ 17880 h 716924"/>
              <a:gd name="connsiteX2" fmla="*/ 1175657 w 1175657"/>
              <a:gd name="connsiteY2" fmla="*/ 246661 h 716924"/>
              <a:gd name="connsiteX0" fmla="*/ 2020 w 974477"/>
              <a:gd name="connsiteY0" fmla="*/ 767724 h 767724"/>
              <a:gd name="connsiteX1" fmla="*/ 101806 w 974477"/>
              <a:gd name="connsiteY1" fmla="*/ 17880 h 767724"/>
              <a:gd name="connsiteX2" fmla="*/ 974477 w 974477"/>
              <a:gd name="connsiteY2" fmla="*/ 246661 h 767724"/>
              <a:gd name="connsiteX0" fmla="*/ 4885 w 977342"/>
              <a:gd name="connsiteY0" fmla="*/ 767724 h 823752"/>
              <a:gd name="connsiteX1" fmla="*/ 104671 w 977342"/>
              <a:gd name="connsiteY1" fmla="*/ 17880 h 823752"/>
              <a:gd name="connsiteX2" fmla="*/ 977342 w 977342"/>
              <a:gd name="connsiteY2" fmla="*/ 246661 h 823752"/>
              <a:gd name="connsiteX0" fmla="*/ 63998 w 955175"/>
              <a:gd name="connsiteY0" fmla="*/ 833764 h 886609"/>
              <a:gd name="connsiteX1" fmla="*/ 82504 w 955175"/>
              <a:gd name="connsiteY1" fmla="*/ 17880 h 886609"/>
              <a:gd name="connsiteX2" fmla="*/ 955175 w 955175"/>
              <a:gd name="connsiteY2" fmla="*/ 246661 h 886609"/>
              <a:gd name="connsiteX0" fmla="*/ 117035 w 1008212"/>
              <a:gd name="connsiteY0" fmla="*/ 833764 h 833764"/>
              <a:gd name="connsiteX1" fmla="*/ 135541 w 1008212"/>
              <a:gd name="connsiteY1" fmla="*/ 17880 h 833764"/>
              <a:gd name="connsiteX2" fmla="*/ 1008212 w 1008212"/>
              <a:gd name="connsiteY2" fmla="*/ 246661 h 833764"/>
              <a:gd name="connsiteX0" fmla="*/ 63637 w 954814"/>
              <a:gd name="connsiteY0" fmla="*/ 704554 h 704554"/>
              <a:gd name="connsiteX1" fmla="*/ 214223 w 954814"/>
              <a:gd name="connsiteY1" fmla="*/ 51230 h 704554"/>
              <a:gd name="connsiteX2" fmla="*/ 954814 w 954814"/>
              <a:gd name="connsiteY2" fmla="*/ 117451 h 7045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54814" h="704554">
                <a:moveTo>
                  <a:pt x="63637" y="704554"/>
                </a:moveTo>
                <a:cubicBezTo>
                  <a:pt x="-63000" y="298517"/>
                  <a:pt x="5580" y="199457"/>
                  <a:pt x="214223" y="51230"/>
                </a:cubicBezTo>
                <a:cubicBezTo>
                  <a:pt x="388395" y="-18439"/>
                  <a:pt x="650014" y="-34949"/>
                  <a:pt x="954814" y="117451"/>
                </a:cubicBezTo>
              </a:path>
            </a:pathLst>
          </a:custGeom>
          <a:noFill/>
          <a:ln w="28575" cap="flat" cmpd="sng" algn="ctr">
            <a:solidFill>
              <a:srgbClr val="000000"/>
            </a:solidFill>
            <a:prstDash val="solid"/>
            <a:tailEnd type="stealth" w="lg" len="lg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83EA6B8-B750-C5B0-3634-1F6DDD5EE036}"/>
              </a:ext>
            </a:extLst>
          </p:cNvPr>
          <p:cNvSpPr txBox="1"/>
          <p:nvPr/>
        </p:nvSpPr>
        <p:spPr>
          <a:xfrm>
            <a:off x="1766129" y="1144994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학습이란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?</a:t>
            </a:r>
            <a:endParaRPr kumimoji="0" lang="ko-Kore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349FA007-B13C-F3BD-51EF-BD6E002E9ED4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29" name="사각형: 둥근 모서리 26">
              <a:extLst>
                <a:ext uri="{FF2B5EF4-FFF2-40B4-BE49-F238E27FC236}">
                  <a16:creationId xmlns:a16="http://schemas.microsoft.com/office/drawing/2014/main" id="{89E6DD5E-90C1-8265-AB42-CFCF41D75C6A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30" name="사각형: 둥근 모서리 27">
              <a:extLst>
                <a:ext uri="{FF2B5EF4-FFF2-40B4-BE49-F238E27FC236}">
                  <a16:creationId xmlns:a16="http://schemas.microsoft.com/office/drawing/2014/main" id="{2D18675A-176B-6B0E-1639-CBBC214A82C0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A55A3BA1-DF52-2A34-E775-926785D1A17A}"/>
              </a:ext>
            </a:extLst>
          </p:cNvPr>
          <p:cNvSpPr txBox="1"/>
          <p:nvPr/>
        </p:nvSpPr>
        <p:spPr>
          <a:xfrm>
            <a:off x="1766129" y="1776622"/>
            <a:ext cx="9016171" cy="674223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1" vertOverflow="overflow" horzOverflow="overflow" vert="horz" wrap="square" lIns="59531" tIns="59531" rIns="59531" bIns="59531" numCol="1" spcCol="38100" rtlCol="0" anchor="t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수정에 맞춰 좀 더 좋은 선을 긋기 </a:t>
            </a:r>
            <a:endParaRPr kumimoji="0" lang="en-US" altLang="ko-KR" sz="24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CCA34A55-EE53-07DB-37BB-079C53D3BE21}"/>
              </a:ext>
            </a:extLst>
          </p:cNvPr>
          <p:cNvGrpSpPr/>
          <p:nvPr/>
        </p:nvGrpSpPr>
        <p:grpSpPr>
          <a:xfrm>
            <a:off x="3702257" y="2795879"/>
            <a:ext cx="4787486" cy="3464657"/>
            <a:chOff x="1766129" y="3697636"/>
            <a:chExt cx="7168321" cy="5187644"/>
          </a:xfrm>
        </p:grpSpPr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741A6FBA-FD9D-649E-987F-DEE138F69B20}"/>
                </a:ext>
              </a:extLst>
            </p:cNvPr>
            <p:cNvGrpSpPr/>
            <p:nvPr/>
          </p:nvGrpSpPr>
          <p:grpSpPr>
            <a:xfrm>
              <a:off x="1766129" y="4411619"/>
              <a:ext cx="7168321" cy="4473661"/>
              <a:chOff x="1766129" y="4411619"/>
              <a:chExt cx="7168321" cy="4473661"/>
            </a:xfrm>
          </p:grpSpPr>
          <p:cxnSp>
            <p:nvCxnSpPr>
              <p:cNvPr id="47" name="직선 화살표 연결선 46">
                <a:extLst>
                  <a:ext uri="{FF2B5EF4-FFF2-40B4-BE49-F238E27FC236}">
                    <a16:creationId xmlns:a16="http://schemas.microsoft.com/office/drawing/2014/main" id="{706D0E00-9060-E825-D573-5CC10D85415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66129" y="6648449"/>
                <a:ext cx="7168321" cy="0"/>
              </a:xfrm>
              <a:prstGeom prst="straightConnector1">
                <a:avLst/>
              </a:prstGeom>
              <a:noFill/>
              <a:ln w="38100" cap="flat" cmpd="sng" algn="ctr">
                <a:solidFill>
                  <a:srgbClr val="000000"/>
                </a:solidFill>
                <a:prstDash val="solid"/>
                <a:headEnd type="none"/>
                <a:tailEnd type="triangle" w="lg" len="lg"/>
              </a:ln>
              <a:effectLst/>
            </p:spPr>
          </p:cxnSp>
          <p:cxnSp>
            <p:nvCxnSpPr>
              <p:cNvPr id="48" name="직선 화살표 연결선 47">
                <a:extLst>
                  <a:ext uri="{FF2B5EF4-FFF2-40B4-BE49-F238E27FC236}">
                    <a16:creationId xmlns:a16="http://schemas.microsoft.com/office/drawing/2014/main" id="{A9FE1072-7D68-4205-9C7F-4FD1F2807F7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350289" y="4411619"/>
                <a:ext cx="0" cy="4473661"/>
              </a:xfrm>
              <a:prstGeom prst="straightConnector1">
                <a:avLst/>
              </a:prstGeom>
              <a:noFill/>
              <a:ln w="38100" cap="flat" cmpd="sng" algn="ctr">
                <a:solidFill>
                  <a:srgbClr val="000000"/>
                </a:solidFill>
                <a:prstDash val="solid"/>
                <a:headEnd type="none"/>
                <a:tailEnd type="triangle" w="lg" len="lg"/>
              </a:ln>
              <a:effectLst/>
            </p:spPr>
          </p:cxnSp>
        </p:grp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E4EC03CF-D930-D718-F2B8-9DAE09275B45}"/>
                </a:ext>
              </a:extLst>
            </p:cNvPr>
            <p:cNvSpPr/>
            <p:nvPr/>
          </p:nvSpPr>
          <p:spPr>
            <a:xfrm>
              <a:off x="3506995" y="5422900"/>
              <a:ext cx="292100" cy="292100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5A4AECF8-2301-1F59-4D1F-4025D00FE23B}"/>
                </a:ext>
              </a:extLst>
            </p:cNvPr>
            <p:cNvSpPr/>
            <p:nvPr/>
          </p:nvSpPr>
          <p:spPr>
            <a:xfrm>
              <a:off x="4282592" y="5478385"/>
              <a:ext cx="292100" cy="292100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806BD151-0366-EC88-F022-B3726F92AF52}"/>
                </a:ext>
              </a:extLst>
            </p:cNvPr>
            <p:cNvSpPr/>
            <p:nvPr/>
          </p:nvSpPr>
          <p:spPr>
            <a:xfrm>
              <a:off x="3875295" y="4213920"/>
              <a:ext cx="292100" cy="292100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9FCF66B9-AD28-3B11-E46A-A7C981C53005}"/>
                </a:ext>
              </a:extLst>
            </p:cNvPr>
            <p:cNvSpPr/>
            <p:nvPr/>
          </p:nvSpPr>
          <p:spPr>
            <a:xfrm>
              <a:off x="2387600" y="6076951"/>
              <a:ext cx="292100" cy="292100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4F172B47-E01F-5795-3A32-35B9653B70C7}"/>
                </a:ext>
              </a:extLst>
            </p:cNvPr>
            <p:cNvSpPr/>
            <p:nvPr/>
          </p:nvSpPr>
          <p:spPr>
            <a:xfrm>
              <a:off x="3266109" y="6124525"/>
              <a:ext cx="292100" cy="292100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941E3D16-3789-D705-9DA7-D9F01398208B}"/>
                </a:ext>
              </a:extLst>
            </p:cNvPr>
            <p:cNvSpPr/>
            <p:nvPr/>
          </p:nvSpPr>
          <p:spPr>
            <a:xfrm>
              <a:off x="2688259" y="3697636"/>
              <a:ext cx="292100" cy="292100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4A4488E8-A02A-5B82-D1E0-5C14CCA97455}"/>
                </a:ext>
              </a:extLst>
            </p:cNvPr>
            <p:cNvSpPr/>
            <p:nvPr/>
          </p:nvSpPr>
          <p:spPr>
            <a:xfrm>
              <a:off x="6910112" y="6927848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C06ADBE8-4133-2089-E867-174455A0A41B}"/>
                </a:ext>
              </a:extLst>
            </p:cNvPr>
            <p:cNvSpPr/>
            <p:nvPr/>
          </p:nvSpPr>
          <p:spPr>
            <a:xfrm>
              <a:off x="7202212" y="5889625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F5035883-68D8-9B33-A0E9-456A16AEC6B8}"/>
                </a:ext>
              </a:extLst>
            </p:cNvPr>
            <p:cNvSpPr/>
            <p:nvPr/>
          </p:nvSpPr>
          <p:spPr>
            <a:xfrm>
              <a:off x="8020879" y="6921549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2C9D870B-6876-D053-CFF7-74BAE687A7C7}"/>
                </a:ext>
              </a:extLst>
            </p:cNvPr>
            <p:cNvSpPr/>
            <p:nvPr/>
          </p:nvSpPr>
          <p:spPr>
            <a:xfrm>
              <a:off x="8312979" y="5997575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D0C7BCD2-5C97-5A11-F1AA-77EAC4E72301}"/>
                </a:ext>
              </a:extLst>
            </p:cNvPr>
            <p:cNvSpPr/>
            <p:nvPr/>
          </p:nvSpPr>
          <p:spPr>
            <a:xfrm>
              <a:off x="7348262" y="4787902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B02EAD6F-42FA-61A8-3C38-9819F2EFEED6}"/>
                </a:ext>
              </a:extLst>
            </p:cNvPr>
            <p:cNvSpPr/>
            <p:nvPr/>
          </p:nvSpPr>
          <p:spPr>
            <a:xfrm>
              <a:off x="6125887" y="5851525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8A3E063B-1DC6-E56E-2371-195677CE5F2A}"/>
                </a:ext>
              </a:extLst>
            </p:cNvPr>
            <p:cNvSpPr/>
            <p:nvPr/>
          </p:nvSpPr>
          <p:spPr>
            <a:xfrm>
              <a:off x="6746324" y="8220071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</p:grpSp>
      <p:cxnSp>
        <p:nvCxnSpPr>
          <p:cNvPr id="49" name="직선 연결선 46">
            <a:extLst>
              <a:ext uri="{FF2B5EF4-FFF2-40B4-BE49-F238E27FC236}">
                <a16:creationId xmlns:a16="http://schemas.microsoft.com/office/drawing/2014/main" id="{D0962EC1-CA90-F096-BC63-24E88574C861}"/>
              </a:ext>
            </a:extLst>
          </p:cNvPr>
          <p:cNvCxnSpPr>
            <a:cxnSpLocks/>
          </p:cNvCxnSpPr>
          <p:nvPr/>
        </p:nvCxnSpPr>
        <p:spPr>
          <a:xfrm>
            <a:off x="4117317" y="2795879"/>
            <a:ext cx="3957366" cy="3215470"/>
          </a:xfrm>
          <a:prstGeom prst="line">
            <a:avLst/>
          </a:prstGeom>
          <a:ln w="635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직선 연결선 26">
            <a:extLst>
              <a:ext uri="{FF2B5EF4-FFF2-40B4-BE49-F238E27FC236}">
                <a16:creationId xmlns:a16="http://schemas.microsoft.com/office/drawing/2014/main" id="{81C8D707-DAD8-3577-2801-8BFBFB2CB9BA}"/>
              </a:ext>
            </a:extLst>
          </p:cNvPr>
          <p:cNvCxnSpPr>
            <a:cxnSpLocks/>
          </p:cNvCxnSpPr>
          <p:nvPr/>
        </p:nvCxnSpPr>
        <p:spPr>
          <a:xfrm>
            <a:off x="4781726" y="2546525"/>
            <a:ext cx="2628546" cy="3621705"/>
          </a:xfrm>
          <a:prstGeom prst="line">
            <a:avLst/>
          </a:prstGeom>
          <a:ln w="381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64236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>
            <a:extLst>
              <a:ext uri="{FF2B5EF4-FFF2-40B4-BE49-F238E27FC236}">
                <a16:creationId xmlns:a16="http://schemas.microsoft.com/office/drawing/2014/main" id="{16BB3CAB-B283-4C11-95E3-E601CE1F0313}"/>
              </a:ext>
            </a:extLst>
          </p:cNvPr>
          <p:cNvSpPr txBox="1"/>
          <p:nvPr/>
        </p:nvSpPr>
        <p:spPr>
          <a:xfrm>
            <a:off x="1766129" y="1144994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학습이란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?</a:t>
            </a:r>
            <a:endParaRPr kumimoji="0" lang="ko-Kore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456B0D69-A0F7-4048-9711-51FE03FC71EB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27" name="사각형: 둥근 모서리 26">
              <a:extLst>
                <a:ext uri="{FF2B5EF4-FFF2-40B4-BE49-F238E27FC236}">
                  <a16:creationId xmlns:a16="http://schemas.microsoft.com/office/drawing/2014/main" id="{A1FD182F-9924-4341-8B8C-AE08C13F2D25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28" name="사각형: 둥근 모서리 27">
              <a:extLst>
                <a:ext uri="{FF2B5EF4-FFF2-40B4-BE49-F238E27FC236}">
                  <a16:creationId xmlns:a16="http://schemas.microsoft.com/office/drawing/2014/main" id="{F7AC6BAC-DE8B-4E1E-92A7-C5A030F8652F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70C609B4-4DA8-44B3-8098-32A168232F06}"/>
              </a:ext>
            </a:extLst>
          </p:cNvPr>
          <p:cNvSpPr txBox="1"/>
          <p:nvPr/>
        </p:nvSpPr>
        <p:spPr>
          <a:xfrm>
            <a:off x="1766129" y="1776622"/>
            <a:ext cx="9016171" cy="674223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1" vertOverflow="overflow" horzOverflow="overflow" vert="horz" wrap="square" lIns="59531" tIns="59531" rIns="59531" bIns="59531" numCol="1" spcCol="38100" rtlCol="0" anchor="t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계속 수정을 반복하면 좋은 결과를 얻을 수 있음 </a:t>
            </a:r>
            <a:endParaRPr kumimoji="0" lang="en-US" altLang="ko-KR" sz="24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59C29E2B-10DF-41FD-B83E-677403AC6D64}"/>
              </a:ext>
            </a:extLst>
          </p:cNvPr>
          <p:cNvGrpSpPr/>
          <p:nvPr/>
        </p:nvGrpSpPr>
        <p:grpSpPr>
          <a:xfrm>
            <a:off x="3702257" y="2795879"/>
            <a:ext cx="4787486" cy="3464657"/>
            <a:chOff x="1766129" y="3697636"/>
            <a:chExt cx="7168321" cy="5187644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AF9D84AD-98AD-4F11-A363-12DE4C8C8D96}"/>
                </a:ext>
              </a:extLst>
            </p:cNvPr>
            <p:cNvGrpSpPr/>
            <p:nvPr/>
          </p:nvGrpSpPr>
          <p:grpSpPr>
            <a:xfrm>
              <a:off x="1766129" y="4411619"/>
              <a:ext cx="7168321" cy="4473661"/>
              <a:chOff x="1766129" y="4411619"/>
              <a:chExt cx="7168321" cy="4473661"/>
            </a:xfrm>
          </p:grpSpPr>
          <p:cxnSp>
            <p:nvCxnSpPr>
              <p:cNvPr id="22" name="직선 화살표 연결선 21">
                <a:extLst>
                  <a:ext uri="{FF2B5EF4-FFF2-40B4-BE49-F238E27FC236}">
                    <a16:creationId xmlns:a16="http://schemas.microsoft.com/office/drawing/2014/main" id="{C9850563-3896-4920-9120-E8D6435C61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66129" y="6648449"/>
                <a:ext cx="7168321" cy="0"/>
              </a:xfrm>
              <a:prstGeom prst="straightConnector1">
                <a:avLst/>
              </a:prstGeom>
              <a:noFill/>
              <a:ln w="38100" cap="flat" cmpd="sng" algn="ctr">
                <a:solidFill>
                  <a:srgbClr val="000000"/>
                </a:solidFill>
                <a:prstDash val="solid"/>
                <a:headEnd type="none"/>
                <a:tailEnd type="triangle" w="lg" len="lg"/>
              </a:ln>
              <a:effectLst/>
            </p:spPr>
          </p:cxnSp>
          <p:cxnSp>
            <p:nvCxnSpPr>
              <p:cNvPr id="23" name="직선 화살표 연결선 22">
                <a:extLst>
                  <a:ext uri="{FF2B5EF4-FFF2-40B4-BE49-F238E27FC236}">
                    <a16:creationId xmlns:a16="http://schemas.microsoft.com/office/drawing/2014/main" id="{B48399C6-DECA-4E0E-92E0-2369DF7F0EE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350289" y="4411619"/>
                <a:ext cx="0" cy="4473661"/>
              </a:xfrm>
              <a:prstGeom prst="straightConnector1">
                <a:avLst/>
              </a:prstGeom>
              <a:noFill/>
              <a:ln w="38100" cap="flat" cmpd="sng" algn="ctr">
                <a:solidFill>
                  <a:srgbClr val="000000"/>
                </a:solidFill>
                <a:prstDash val="solid"/>
                <a:headEnd type="none"/>
                <a:tailEnd type="triangle" w="lg" len="lg"/>
              </a:ln>
              <a:effectLst/>
            </p:spPr>
          </p:cxnSp>
        </p:grp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2BAF909D-9FED-4233-9A4A-7E49AB11705B}"/>
                </a:ext>
              </a:extLst>
            </p:cNvPr>
            <p:cNvSpPr/>
            <p:nvPr/>
          </p:nvSpPr>
          <p:spPr>
            <a:xfrm>
              <a:off x="3506995" y="5422900"/>
              <a:ext cx="292100" cy="292100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60E68866-E338-4DE7-9D12-181E046F0696}"/>
                </a:ext>
              </a:extLst>
            </p:cNvPr>
            <p:cNvSpPr/>
            <p:nvPr/>
          </p:nvSpPr>
          <p:spPr>
            <a:xfrm>
              <a:off x="4282592" y="5478385"/>
              <a:ext cx="292100" cy="292100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4F68E6FA-817E-4AFF-A7A8-55342A95EFCD}"/>
                </a:ext>
              </a:extLst>
            </p:cNvPr>
            <p:cNvSpPr/>
            <p:nvPr/>
          </p:nvSpPr>
          <p:spPr>
            <a:xfrm>
              <a:off x="3875295" y="4213920"/>
              <a:ext cx="292100" cy="292100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4FCEC656-1FE8-4A9D-A541-6576C2996725}"/>
                </a:ext>
              </a:extLst>
            </p:cNvPr>
            <p:cNvSpPr/>
            <p:nvPr/>
          </p:nvSpPr>
          <p:spPr>
            <a:xfrm>
              <a:off x="2387600" y="6076951"/>
              <a:ext cx="292100" cy="292100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3BF3773D-6AA3-4E79-A66B-8E30BF8FA7B0}"/>
                </a:ext>
              </a:extLst>
            </p:cNvPr>
            <p:cNvSpPr/>
            <p:nvPr/>
          </p:nvSpPr>
          <p:spPr>
            <a:xfrm>
              <a:off x="3266109" y="6124525"/>
              <a:ext cx="292100" cy="292100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386761D9-62A0-4128-A729-AC850D41E072}"/>
                </a:ext>
              </a:extLst>
            </p:cNvPr>
            <p:cNvSpPr/>
            <p:nvPr/>
          </p:nvSpPr>
          <p:spPr>
            <a:xfrm>
              <a:off x="2688259" y="3697636"/>
              <a:ext cx="292100" cy="292100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ABBED82A-33D7-4B7D-BB4C-8CD16BC510FF}"/>
                </a:ext>
              </a:extLst>
            </p:cNvPr>
            <p:cNvSpPr/>
            <p:nvPr/>
          </p:nvSpPr>
          <p:spPr>
            <a:xfrm>
              <a:off x="6910112" y="6927848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DDD435CF-A285-45C8-94D3-CCFE6AFFCFF8}"/>
                </a:ext>
              </a:extLst>
            </p:cNvPr>
            <p:cNvSpPr/>
            <p:nvPr/>
          </p:nvSpPr>
          <p:spPr>
            <a:xfrm>
              <a:off x="7202212" y="5889625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9B16ADFC-FEC8-49F7-9791-E52059739B51}"/>
                </a:ext>
              </a:extLst>
            </p:cNvPr>
            <p:cNvSpPr/>
            <p:nvPr/>
          </p:nvSpPr>
          <p:spPr>
            <a:xfrm>
              <a:off x="8020879" y="6921549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6ABA586C-3EE9-452C-8BFD-3B1FB200F9B1}"/>
                </a:ext>
              </a:extLst>
            </p:cNvPr>
            <p:cNvSpPr/>
            <p:nvPr/>
          </p:nvSpPr>
          <p:spPr>
            <a:xfrm>
              <a:off x="8312979" y="5997575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B6AD2C0D-A7E5-4692-BD15-88F777CBCBC2}"/>
                </a:ext>
              </a:extLst>
            </p:cNvPr>
            <p:cNvSpPr/>
            <p:nvPr/>
          </p:nvSpPr>
          <p:spPr>
            <a:xfrm>
              <a:off x="7348262" y="4787902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8C95B786-0727-4417-AFBA-C26109297397}"/>
                </a:ext>
              </a:extLst>
            </p:cNvPr>
            <p:cNvSpPr/>
            <p:nvPr/>
          </p:nvSpPr>
          <p:spPr>
            <a:xfrm>
              <a:off x="6125887" y="5851525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8B32E235-5832-47AA-ABF8-F3E2DBDECD5A}"/>
                </a:ext>
              </a:extLst>
            </p:cNvPr>
            <p:cNvSpPr/>
            <p:nvPr/>
          </p:nvSpPr>
          <p:spPr>
            <a:xfrm>
              <a:off x="6746324" y="8220071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</p:grp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FD080251-D00E-4A21-BC93-074C5926DAA0}"/>
              </a:ext>
            </a:extLst>
          </p:cNvPr>
          <p:cNvCxnSpPr>
            <a:cxnSpLocks/>
          </p:cNvCxnSpPr>
          <p:nvPr/>
        </p:nvCxnSpPr>
        <p:spPr>
          <a:xfrm flipH="1">
            <a:off x="4849668" y="2795879"/>
            <a:ext cx="2483170" cy="3215470"/>
          </a:xfrm>
          <a:prstGeom prst="line">
            <a:avLst/>
          </a:prstGeom>
          <a:ln w="635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54377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>
            <a:extLst>
              <a:ext uri="{FF2B5EF4-FFF2-40B4-BE49-F238E27FC236}">
                <a16:creationId xmlns:a16="http://schemas.microsoft.com/office/drawing/2014/main" id="{16BB3CAB-B283-4C11-95E3-E601CE1F0313}"/>
              </a:ext>
            </a:extLst>
          </p:cNvPr>
          <p:cNvSpPr txBox="1"/>
          <p:nvPr/>
        </p:nvSpPr>
        <p:spPr>
          <a:xfrm>
            <a:off x="1766129" y="1144994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학습이란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?</a:t>
            </a:r>
            <a:endParaRPr kumimoji="0" lang="ko-Kore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456B0D69-A0F7-4048-9711-51FE03FC71EB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27" name="사각형: 둥근 모서리 26">
              <a:extLst>
                <a:ext uri="{FF2B5EF4-FFF2-40B4-BE49-F238E27FC236}">
                  <a16:creationId xmlns:a16="http://schemas.microsoft.com/office/drawing/2014/main" id="{A1FD182F-9924-4341-8B8C-AE08C13F2D25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28" name="사각형: 둥근 모서리 27">
              <a:extLst>
                <a:ext uri="{FF2B5EF4-FFF2-40B4-BE49-F238E27FC236}">
                  <a16:creationId xmlns:a16="http://schemas.microsoft.com/office/drawing/2014/main" id="{F7AC6BAC-DE8B-4E1E-92A7-C5A030F8652F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8455A63B-72E5-4B59-B835-32C61BA97CCD}"/>
              </a:ext>
            </a:extLst>
          </p:cNvPr>
          <p:cNvGrpSpPr/>
          <p:nvPr/>
        </p:nvGrpSpPr>
        <p:grpSpPr>
          <a:xfrm>
            <a:off x="1604084" y="2099681"/>
            <a:ext cx="2739867" cy="589452"/>
            <a:chOff x="2036676" y="3789483"/>
            <a:chExt cx="3403278" cy="73217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16E164C-2C37-4250-BB1E-6AB659E37CD7}"/>
                </a:ext>
              </a:extLst>
            </p:cNvPr>
            <p:cNvSpPr txBox="1"/>
            <p:nvPr/>
          </p:nvSpPr>
          <p:spPr>
            <a:xfrm>
              <a:off x="3096219" y="3789483"/>
              <a:ext cx="2343735" cy="67422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rot="0" spcFirstLastPara="1" vertOverflow="overflow" horzOverflow="overflow" vert="horz" wrap="square" lIns="59531" tIns="59531" rIns="59531" bIns="59531" numCol="1" spcCol="38100" rtlCol="0" anchor="t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배달의민족 도현" panose="020B0600000101010101"/>
                  <a:cs typeface="Calibri" panose="020F0502020204030204" pitchFamily="34" charset="0"/>
                </a:rPr>
                <a:t>선 그리기</a:t>
              </a:r>
              <a:endPara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배달의민족 도현" panose="020B0600000101010101"/>
                <a:cs typeface="Calibri" panose="020F0502020204030204" pitchFamily="34" charset="0"/>
              </a:endParaRPr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4A2F63F9-974E-48E9-ADDE-A0AD1E2F35F2}"/>
                </a:ext>
              </a:extLst>
            </p:cNvPr>
            <p:cNvGrpSpPr/>
            <p:nvPr/>
          </p:nvGrpSpPr>
          <p:grpSpPr>
            <a:xfrm>
              <a:off x="2036676" y="3847436"/>
              <a:ext cx="674226" cy="674224"/>
              <a:chOff x="643929" y="3260130"/>
              <a:chExt cx="797522" cy="797520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9" name="타원 8">
                <a:extLst>
                  <a:ext uri="{FF2B5EF4-FFF2-40B4-BE49-F238E27FC236}">
                    <a16:creationId xmlns:a16="http://schemas.microsoft.com/office/drawing/2014/main" id="{AED7CA70-2984-4A42-82E4-3CF760E0AED5}"/>
                  </a:ext>
                </a:extLst>
              </p:cNvPr>
              <p:cNvSpPr/>
              <p:nvPr/>
            </p:nvSpPr>
            <p:spPr>
              <a:xfrm>
                <a:off x="643929" y="3260130"/>
                <a:ext cx="797522" cy="797520"/>
              </a:xfrm>
              <a:prstGeom prst="ellipse">
                <a:avLst/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/>
                  <a:cs typeface="Calibri" panose="020F0502020204030204" pitchFamily="34" charset="0"/>
                </a:endParaRPr>
              </a:p>
            </p:txBody>
          </p:sp>
          <p:sp>
            <p:nvSpPr>
              <p:cNvPr id="10" name="타원 9">
                <a:extLst>
                  <a:ext uri="{FF2B5EF4-FFF2-40B4-BE49-F238E27FC236}">
                    <a16:creationId xmlns:a16="http://schemas.microsoft.com/office/drawing/2014/main" id="{E57A0F62-3EE6-4445-9BFB-9D36ACC7179E}"/>
                  </a:ext>
                </a:extLst>
              </p:cNvPr>
              <p:cNvSpPr/>
              <p:nvPr/>
            </p:nvSpPr>
            <p:spPr>
              <a:xfrm>
                <a:off x="732828" y="3349029"/>
                <a:ext cx="619722" cy="619721"/>
              </a:xfrm>
              <a:prstGeom prst="ellipse">
                <a:avLst/>
              </a:prstGeom>
              <a:solidFill>
                <a:srgbClr val="FFFFFF"/>
              </a:solidFill>
              <a:ln w="22225" cap="flat" cmpd="sng" algn="ctr">
                <a:solidFill>
                  <a:srgbClr val="00000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배달의민족 도현" panose="020B0600000101010101" pitchFamily="50" charset="-127"/>
                    <a:ea typeface="배달의민족 도현" panose="020B0600000101010101"/>
                    <a:cs typeface="Calibri" panose="020F0502020204030204" pitchFamily="34" charset="0"/>
                  </a:rPr>
                  <a:t>1</a:t>
                </a:r>
                <a:endParaRPr kumimoji="0" lang="ko-KR" altLang="en-US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/>
                  <a:cs typeface="Calibri" panose="020F0502020204030204" pitchFamily="34" charset="0"/>
                </a:endParaRPr>
              </a:p>
            </p:txBody>
          </p:sp>
        </p:grp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3DC74C8-93B0-42A1-9D9C-585BA3BA02EA}"/>
              </a:ext>
            </a:extLst>
          </p:cNvPr>
          <p:cNvGrpSpPr/>
          <p:nvPr/>
        </p:nvGrpSpPr>
        <p:grpSpPr>
          <a:xfrm>
            <a:off x="1604084" y="3573773"/>
            <a:ext cx="4714773" cy="641752"/>
            <a:chOff x="2036676" y="6058892"/>
            <a:chExt cx="5856374" cy="797141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F7EA457-AF58-4938-839F-89C89125AC64}"/>
                </a:ext>
              </a:extLst>
            </p:cNvPr>
            <p:cNvSpPr txBox="1"/>
            <p:nvPr/>
          </p:nvSpPr>
          <p:spPr>
            <a:xfrm>
              <a:off x="3096219" y="6058892"/>
              <a:ext cx="4796831" cy="67422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rot="0" spcFirstLastPara="1" vertOverflow="overflow" horzOverflow="overflow" vert="horz" wrap="square" lIns="59531" tIns="59531" rIns="59531" bIns="59531" numCol="1" spcCol="38100" rtlCol="0" anchor="t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배달의민족 도현" panose="020B0600000101010101"/>
                  <a:cs typeface="Calibri" panose="020F0502020204030204" pitchFamily="34" charset="0"/>
                </a:rPr>
                <a:t>틀린 부분 찾기</a:t>
              </a:r>
              <a:endPara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배달의민족 도현" panose="020B0600000101010101"/>
                <a:cs typeface="Calibri" panose="020F0502020204030204" pitchFamily="34" charset="0"/>
              </a:endParaRPr>
            </a:p>
          </p:txBody>
        </p: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A5694522-FD07-4C3B-953D-B0A407FB02DD}"/>
                </a:ext>
              </a:extLst>
            </p:cNvPr>
            <p:cNvGrpSpPr/>
            <p:nvPr/>
          </p:nvGrpSpPr>
          <p:grpSpPr>
            <a:xfrm>
              <a:off x="2036676" y="6181809"/>
              <a:ext cx="674226" cy="674224"/>
              <a:chOff x="643929" y="3260130"/>
              <a:chExt cx="797522" cy="797520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4" name="타원 13">
                <a:extLst>
                  <a:ext uri="{FF2B5EF4-FFF2-40B4-BE49-F238E27FC236}">
                    <a16:creationId xmlns:a16="http://schemas.microsoft.com/office/drawing/2014/main" id="{A4AFDAE1-AA18-4BB7-92BA-72FE4773773C}"/>
                  </a:ext>
                </a:extLst>
              </p:cNvPr>
              <p:cNvSpPr/>
              <p:nvPr/>
            </p:nvSpPr>
            <p:spPr>
              <a:xfrm>
                <a:off x="643929" y="3260130"/>
                <a:ext cx="797522" cy="797520"/>
              </a:xfrm>
              <a:prstGeom prst="ellipse">
                <a:avLst/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/>
                  <a:cs typeface="Calibri" panose="020F0502020204030204" pitchFamily="34" charset="0"/>
                </a:endParaRPr>
              </a:p>
            </p:txBody>
          </p:sp>
          <p:sp>
            <p:nvSpPr>
              <p:cNvPr id="15" name="타원 14">
                <a:extLst>
                  <a:ext uri="{FF2B5EF4-FFF2-40B4-BE49-F238E27FC236}">
                    <a16:creationId xmlns:a16="http://schemas.microsoft.com/office/drawing/2014/main" id="{1A620A6C-C64D-4868-B41A-0CBE45B42882}"/>
                  </a:ext>
                </a:extLst>
              </p:cNvPr>
              <p:cNvSpPr/>
              <p:nvPr/>
            </p:nvSpPr>
            <p:spPr>
              <a:xfrm>
                <a:off x="732828" y="3349029"/>
                <a:ext cx="619722" cy="619722"/>
              </a:xfrm>
              <a:prstGeom prst="ellipse">
                <a:avLst/>
              </a:prstGeom>
              <a:solidFill>
                <a:srgbClr val="FFFFFF"/>
              </a:solidFill>
              <a:ln w="22225" cap="flat" cmpd="sng" algn="ctr">
                <a:solidFill>
                  <a:srgbClr val="00000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배달의민족 도현" panose="020B0600000101010101" pitchFamily="50" charset="-127"/>
                    <a:ea typeface="배달의민족 도현" panose="020B0600000101010101"/>
                    <a:cs typeface="Calibri" panose="020F0502020204030204" pitchFamily="34" charset="0"/>
                  </a:rPr>
                  <a:t>2</a:t>
                </a:r>
                <a:endParaRPr kumimoji="0" lang="ko-KR" altLang="en-US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/>
                  <a:cs typeface="Calibri" panose="020F0502020204030204" pitchFamily="34" charset="0"/>
                </a:endParaRPr>
              </a:p>
            </p:txBody>
          </p:sp>
        </p:grp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24371C7A-2960-414F-9F9B-618C67B84AC5}"/>
              </a:ext>
            </a:extLst>
          </p:cNvPr>
          <p:cNvGrpSpPr/>
          <p:nvPr/>
        </p:nvGrpSpPr>
        <p:grpSpPr>
          <a:xfrm>
            <a:off x="1604084" y="5047865"/>
            <a:ext cx="2739866" cy="590256"/>
            <a:chOff x="2036676" y="8457230"/>
            <a:chExt cx="3403277" cy="733176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B26F585-78DB-4848-81C7-B27E511EAE16}"/>
                </a:ext>
              </a:extLst>
            </p:cNvPr>
            <p:cNvSpPr txBox="1"/>
            <p:nvPr/>
          </p:nvSpPr>
          <p:spPr>
            <a:xfrm>
              <a:off x="3096218" y="8457230"/>
              <a:ext cx="2343735" cy="67422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rot="0" spcFirstLastPara="1" vertOverflow="overflow" horzOverflow="overflow" vert="horz" wrap="square" lIns="59531" tIns="59531" rIns="59531" bIns="59531" numCol="1" spcCol="38100" rtlCol="0" anchor="t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배달의민족 도현" panose="020B0600000101010101"/>
                  <a:cs typeface="Calibri" panose="020F0502020204030204" pitchFamily="34" charset="0"/>
                </a:rPr>
                <a:t>수정하기</a:t>
              </a:r>
              <a:endPara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배달의민족 도현" panose="020B0600000101010101"/>
                <a:cs typeface="Calibri" panose="020F0502020204030204" pitchFamily="34" charset="0"/>
              </a:endParaRPr>
            </a:p>
          </p:txBody>
        </p:sp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19F11D2C-3F38-4B2F-8451-D5F6E6433DBB}"/>
                </a:ext>
              </a:extLst>
            </p:cNvPr>
            <p:cNvGrpSpPr/>
            <p:nvPr/>
          </p:nvGrpSpPr>
          <p:grpSpPr>
            <a:xfrm>
              <a:off x="2036676" y="8516182"/>
              <a:ext cx="674226" cy="674224"/>
              <a:chOff x="643929" y="3260130"/>
              <a:chExt cx="797522" cy="797520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9" name="타원 18">
                <a:extLst>
                  <a:ext uri="{FF2B5EF4-FFF2-40B4-BE49-F238E27FC236}">
                    <a16:creationId xmlns:a16="http://schemas.microsoft.com/office/drawing/2014/main" id="{29C582D2-B8B4-4B79-9B4C-BD32DBF160CE}"/>
                  </a:ext>
                </a:extLst>
              </p:cNvPr>
              <p:cNvSpPr/>
              <p:nvPr/>
            </p:nvSpPr>
            <p:spPr>
              <a:xfrm>
                <a:off x="643929" y="3260130"/>
                <a:ext cx="797522" cy="797520"/>
              </a:xfrm>
              <a:prstGeom prst="ellipse">
                <a:avLst/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/>
                  <a:cs typeface="Calibri" panose="020F0502020204030204" pitchFamily="34" charset="0"/>
                </a:endParaRPr>
              </a:p>
            </p:txBody>
          </p:sp>
          <p:sp>
            <p:nvSpPr>
              <p:cNvPr id="20" name="타원 19">
                <a:extLst>
                  <a:ext uri="{FF2B5EF4-FFF2-40B4-BE49-F238E27FC236}">
                    <a16:creationId xmlns:a16="http://schemas.microsoft.com/office/drawing/2014/main" id="{B153136A-72E8-4E43-8BD4-4A0CA2EAB06B}"/>
                  </a:ext>
                </a:extLst>
              </p:cNvPr>
              <p:cNvSpPr/>
              <p:nvPr/>
            </p:nvSpPr>
            <p:spPr>
              <a:xfrm>
                <a:off x="732828" y="3349029"/>
                <a:ext cx="619722" cy="619722"/>
              </a:xfrm>
              <a:prstGeom prst="ellipse">
                <a:avLst/>
              </a:prstGeom>
              <a:solidFill>
                <a:srgbClr val="FFFFFF"/>
              </a:solidFill>
              <a:ln w="22225" cap="flat" cmpd="sng" algn="ctr">
                <a:solidFill>
                  <a:srgbClr val="00000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배달의민족 도현" panose="020B0600000101010101" pitchFamily="50" charset="-127"/>
                    <a:ea typeface="배달의민족 도현" panose="020B0600000101010101"/>
                    <a:cs typeface="Calibri" panose="020F0502020204030204" pitchFamily="34" charset="0"/>
                  </a:rPr>
                  <a:t>3</a:t>
                </a:r>
                <a:endParaRPr kumimoji="0" lang="ko-KR" altLang="en-US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/>
                  <a:cs typeface="Calibri" panose="020F050202020403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615352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>
            <a:extLst>
              <a:ext uri="{FF2B5EF4-FFF2-40B4-BE49-F238E27FC236}">
                <a16:creationId xmlns:a16="http://schemas.microsoft.com/office/drawing/2014/main" id="{16BB3CAB-B283-4C11-95E3-E601CE1F0313}"/>
              </a:ext>
            </a:extLst>
          </p:cNvPr>
          <p:cNvSpPr txBox="1"/>
          <p:nvPr/>
        </p:nvSpPr>
        <p:spPr>
          <a:xfrm>
            <a:off x="1766129" y="1144994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학습이란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?</a:t>
            </a:r>
            <a:endParaRPr kumimoji="0" lang="ko-Kore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456B0D69-A0F7-4048-9711-51FE03FC71EB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27" name="사각형: 둥근 모서리 26">
              <a:extLst>
                <a:ext uri="{FF2B5EF4-FFF2-40B4-BE49-F238E27FC236}">
                  <a16:creationId xmlns:a16="http://schemas.microsoft.com/office/drawing/2014/main" id="{A1FD182F-9924-4341-8B8C-AE08C13F2D25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28" name="사각형: 둥근 모서리 27">
              <a:extLst>
                <a:ext uri="{FF2B5EF4-FFF2-40B4-BE49-F238E27FC236}">
                  <a16:creationId xmlns:a16="http://schemas.microsoft.com/office/drawing/2014/main" id="{F7AC6BAC-DE8B-4E1E-92A7-C5A030F8652F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8455A63B-72E5-4B59-B835-32C61BA97CCD}"/>
              </a:ext>
            </a:extLst>
          </p:cNvPr>
          <p:cNvGrpSpPr/>
          <p:nvPr/>
        </p:nvGrpSpPr>
        <p:grpSpPr>
          <a:xfrm>
            <a:off x="1604084" y="2099681"/>
            <a:ext cx="2739867" cy="589452"/>
            <a:chOff x="2036676" y="3789483"/>
            <a:chExt cx="3403278" cy="73217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16E164C-2C37-4250-BB1E-6AB659E37CD7}"/>
                </a:ext>
              </a:extLst>
            </p:cNvPr>
            <p:cNvSpPr txBox="1"/>
            <p:nvPr/>
          </p:nvSpPr>
          <p:spPr>
            <a:xfrm>
              <a:off x="3096219" y="3789483"/>
              <a:ext cx="2343735" cy="67422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rot="0" spcFirstLastPara="1" vertOverflow="overflow" horzOverflow="overflow" vert="horz" wrap="square" lIns="59531" tIns="59531" rIns="59531" bIns="59531" numCol="1" spcCol="38100" rtlCol="0" anchor="t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배달의민족 도현" panose="020B0600000101010101"/>
                  <a:cs typeface="Calibri" panose="020F0502020204030204" pitchFamily="34" charset="0"/>
                </a:rPr>
                <a:t>선 그리기</a:t>
              </a:r>
              <a:endPara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배달의민족 도현" panose="020B0600000101010101"/>
                <a:cs typeface="Calibri" panose="020F0502020204030204" pitchFamily="34" charset="0"/>
              </a:endParaRPr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4A2F63F9-974E-48E9-ADDE-A0AD1E2F35F2}"/>
                </a:ext>
              </a:extLst>
            </p:cNvPr>
            <p:cNvGrpSpPr/>
            <p:nvPr/>
          </p:nvGrpSpPr>
          <p:grpSpPr>
            <a:xfrm>
              <a:off x="2036676" y="3847436"/>
              <a:ext cx="674226" cy="674224"/>
              <a:chOff x="643929" y="3260130"/>
              <a:chExt cx="797522" cy="797520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9" name="타원 8">
                <a:extLst>
                  <a:ext uri="{FF2B5EF4-FFF2-40B4-BE49-F238E27FC236}">
                    <a16:creationId xmlns:a16="http://schemas.microsoft.com/office/drawing/2014/main" id="{AED7CA70-2984-4A42-82E4-3CF760E0AED5}"/>
                  </a:ext>
                </a:extLst>
              </p:cNvPr>
              <p:cNvSpPr/>
              <p:nvPr/>
            </p:nvSpPr>
            <p:spPr>
              <a:xfrm>
                <a:off x="643929" y="3260130"/>
                <a:ext cx="797522" cy="797520"/>
              </a:xfrm>
              <a:prstGeom prst="ellipse">
                <a:avLst/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/>
                  <a:cs typeface="Calibri" panose="020F0502020204030204" pitchFamily="34" charset="0"/>
                </a:endParaRPr>
              </a:p>
            </p:txBody>
          </p:sp>
          <p:sp>
            <p:nvSpPr>
              <p:cNvPr id="10" name="타원 9">
                <a:extLst>
                  <a:ext uri="{FF2B5EF4-FFF2-40B4-BE49-F238E27FC236}">
                    <a16:creationId xmlns:a16="http://schemas.microsoft.com/office/drawing/2014/main" id="{E57A0F62-3EE6-4445-9BFB-9D36ACC7179E}"/>
                  </a:ext>
                </a:extLst>
              </p:cNvPr>
              <p:cNvSpPr/>
              <p:nvPr/>
            </p:nvSpPr>
            <p:spPr>
              <a:xfrm>
                <a:off x="732828" y="3349029"/>
                <a:ext cx="619722" cy="619721"/>
              </a:xfrm>
              <a:prstGeom prst="ellipse">
                <a:avLst/>
              </a:prstGeom>
              <a:solidFill>
                <a:srgbClr val="FFFFFF"/>
              </a:solidFill>
              <a:ln w="22225" cap="flat" cmpd="sng" algn="ctr">
                <a:solidFill>
                  <a:srgbClr val="00000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배달의민족 도현" panose="020B0600000101010101" pitchFamily="50" charset="-127"/>
                    <a:ea typeface="배달의민족 도현" panose="020B0600000101010101"/>
                    <a:cs typeface="Calibri" panose="020F0502020204030204" pitchFamily="34" charset="0"/>
                  </a:rPr>
                  <a:t>1</a:t>
                </a:r>
                <a:endParaRPr kumimoji="0" lang="ko-KR" altLang="en-US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/>
                  <a:cs typeface="Calibri" panose="020F0502020204030204" pitchFamily="34" charset="0"/>
                </a:endParaRPr>
              </a:p>
            </p:txBody>
          </p:sp>
        </p:grp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3DC74C8-93B0-42A1-9D9C-585BA3BA02EA}"/>
              </a:ext>
            </a:extLst>
          </p:cNvPr>
          <p:cNvGrpSpPr/>
          <p:nvPr/>
        </p:nvGrpSpPr>
        <p:grpSpPr>
          <a:xfrm>
            <a:off x="1604084" y="3573773"/>
            <a:ext cx="4714773" cy="641752"/>
            <a:chOff x="2036676" y="6058892"/>
            <a:chExt cx="5856374" cy="797141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F7EA457-AF58-4938-839F-89C89125AC64}"/>
                </a:ext>
              </a:extLst>
            </p:cNvPr>
            <p:cNvSpPr txBox="1"/>
            <p:nvPr/>
          </p:nvSpPr>
          <p:spPr>
            <a:xfrm>
              <a:off x="3096219" y="6058892"/>
              <a:ext cx="4796831" cy="67422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rot="0" spcFirstLastPara="1" vertOverflow="overflow" horzOverflow="overflow" vert="horz" wrap="square" lIns="59531" tIns="59531" rIns="59531" bIns="59531" numCol="1" spcCol="38100" rtlCol="0" anchor="t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배달의민족 도현" panose="020B0600000101010101"/>
                  <a:cs typeface="Calibri" panose="020F0502020204030204" pitchFamily="34" charset="0"/>
                </a:rPr>
                <a:t>틀린 부분 찾기</a:t>
              </a:r>
              <a:endPara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배달의민족 도현" panose="020B0600000101010101"/>
                <a:cs typeface="Calibri" panose="020F0502020204030204" pitchFamily="34" charset="0"/>
              </a:endParaRPr>
            </a:p>
          </p:txBody>
        </p: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A5694522-FD07-4C3B-953D-B0A407FB02DD}"/>
                </a:ext>
              </a:extLst>
            </p:cNvPr>
            <p:cNvGrpSpPr/>
            <p:nvPr/>
          </p:nvGrpSpPr>
          <p:grpSpPr>
            <a:xfrm>
              <a:off x="2036676" y="6181809"/>
              <a:ext cx="674226" cy="674224"/>
              <a:chOff x="643929" y="3260130"/>
              <a:chExt cx="797522" cy="797520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4" name="타원 13">
                <a:extLst>
                  <a:ext uri="{FF2B5EF4-FFF2-40B4-BE49-F238E27FC236}">
                    <a16:creationId xmlns:a16="http://schemas.microsoft.com/office/drawing/2014/main" id="{A4AFDAE1-AA18-4BB7-92BA-72FE4773773C}"/>
                  </a:ext>
                </a:extLst>
              </p:cNvPr>
              <p:cNvSpPr/>
              <p:nvPr/>
            </p:nvSpPr>
            <p:spPr>
              <a:xfrm>
                <a:off x="643929" y="3260130"/>
                <a:ext cx="797522" cy="797520"/>
              </a:xfrm>
              <a:prstGeom prst="ellipse">
                <a:avLst/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/>
                  <a:cs typeface="Calibri" panose="020F0502020204030204" pitchFamily="34" charset="0"/>
                </a:endParaRPr>
              </a:p>
            </p:txBody>
          </p:sp>
          <p:sp>
            <p:nvSpPr>
              <p:cNvPr id="15" name="타원 14">
                <a:extLst>
                  <a:ext uri="{FF2B5EF4-FFF2-40B4-BE49-F238E27FC236}">
                    <a16:creationId xmlns:a16="http://schemas.microsoft.com/office/drawing/2014/main" id="{1A620A6C-C64D-4868-B41A-0CBE45B42882}"/>
                  </a:ext>
                </a:extLst>
              </p:cNvPr>
              <p:cNvSpPr/>
              <p:nvPr/>
            </p:nvSpPr>
            <p:spPr>
              <a:xfrm>
                <a:off x="732828" y="3349029"/>
                <a:ext cx="619722" cy="619722"/>
              </a:xfrm>
              <a:prstGeom prst="ellipse">
                <a:avLst/>
              </a:prstGeom>
              <a:solidFill>
                <a:srgbClr val="FFFFFF"/>
              </a:solidFill>
              <a:ln w="22225" cap="flat" cmpd="sng" algn="ctr">
                <a:solidFill>
                  <a:srgbClr val="00000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배달의민족 도현" panose="020B0600000101010101" pitchFamily="50" charset="-127"/>
                    <a:ea typeface="배달의민족 도현" panose="020B0600000101010101"/>
                    <a:cs typeface="Calibri" panose="020F0502020204030204" pitchFamily="34" charset="0"/>
                  </a:rPr>
                  <a:t>2</a:t>
                </a:r>
                <a:endParaRPr kumimoji="0" lang="ko-KR" altLang="en-US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/>
                  <a:cs typeface="Calibri" panose="020F0502020204030204" pitchFamily="34" charset="0"/>
                </a:endParaRPr>
              </a:p>
            </p:txBody>
          </p:sp>
        </p:grp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24371C7A-2960-414F-9F9B-618C67B84AC5}"/>
              </a:ext>
            </a:extLst>
          </p:cNvPr>
          <p:cNvGrpSpPr/>
          <p:nvPr/>
        </p:nvGrpSpPr>
        <p:grpSpPr>
          <a:xfrm>
            <a:off x="1604084" y="5047865"/>
            <a:ext cx="2739866" cy="590256"/>
            <a:chOff x="2036676" y="8457230"/>
            <a:chExt cx="3403277" cy="733176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B26F585-78DB-4848-81C7-B27E511EAE16}"/>
                </a:ext>
              </a:extLst>
            </p:cNvPr>
            <p:cNvSpPr txBox="1"/>
            <p:nvPr/>
          </p:nvSpPr>
          <p:spPr>
            <a:xfrm>
              <a:off x="3096218" y="8457230"/>
              <a:ext cx="2343735" cy="67422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rot="0" spcFirstLastPara="1" vertOverflow="overflow" horzOverflow="overflow" vert="horz" wrap="square" lIns="59531" tIns="59531" rIns="59531" bIns="59531" numCol="1" spcCol="38100" rtlCol="0" anchor="t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배달의민족 도현" panose="020B0600000101010101"/>
                  <a:cs typeface="Calibri" panose="020F0502020204030204" pitchFamily="34" charset="0"/>
                </a:rPr>
                <a:t>수정하기</a:t>
              </a:r>
              <a:endPara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배달의민족 도현" panose="020B0600000101010101"/>
                <a:cs typeface="Calibri" panose="020F0502020204030204" pitchFamily="34" charset="0"/>
              </a:endParaRPr>
            </a:p>
          </p:txBody>
        </p:sp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19F11D2C-3F38-4B2F-8451-D5F6E6433DBB}"/>
                </a:ext>
              </a:extLst>
            </p:cNvPr>
            <p:cNvGrpSpPr/>
            <p:nvPr/>
          </p:nvGrpSpPr>
          <p:grpSpPr>
            <a:xfrm>
              <a:off x="2036676" y="8516182"/>
              <a:ext cx="674226" cy="674224"/>
              <a:chOff x="643929" y="3260130"/>
              <a:chExt cx="797522" cy="797520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9" name="타원 18">
                <a:extLst>
                  <a:ext uri="{FF2B5EF4-FFF2-40B4-BE49-F238E27FC236}">
                    <a16:creationId xmlns:a16="http://schemas.microsoft.com/office/drawing/2014/main" id="{29C582D2-B8B4-4B79-9B4C-BD32DBF160CE}"/>
                  </a:ext>
                </a:extLst>
              </p:cNvPr>
              <p:cNvSpPr/>
              <p:nvPr/>
            </p:nvSpPr>
            <p:spPr>
              <a:xfrm>
                <a:off x="643929" y="3260130"/>
                <a:ext cx="797522" cy="797520"/>
              </a:xfrm>
              <a:prstGeom prst="ellipse">
                <a:avLst/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/>
                  <a:cs typeface="Calibri" panose="020F0502020204030204" pitchFamily="34" charset="0"/>
                </a:endParaRPr>
              </a:p>
            </p:txBody>
          </p:sp>
          <p:sp>
            <p:nvSpPr>
              <p:cNvPr id="20" name="타원 19">
                <a:extLst>
                  <a:ext uri="{FF2B5EF4-FFF2-40B4-BE49-F238E27FC236}">
                    <a16:creationId xmlns:a16="http://schemas.microsoft.com/office/drawing/2014/main" id="{B153136A-72E8-4E43-8BD4-4A0CA2EAB06B}"/>
                  </a:ext>
                </a:extLst>
              </p:cNvPr>
              <p:cNvSpPr/>
              <p:nvPr/>
            </p:nvSpPr>
            <p:spPr>
              <a:xfrm>
                <a:off x="732828" y="3349029"/>
                <a:ext cx="619722" cy="619722"/>
              </a:xfrm>
              <a:prstGeom prst="ellipse">
                <a:avLst/>
              </a:prstGeom>
              <a:solidFill>
                <a:srgbClr val="FFFFFF"/>
              </a:solidFill>
              <a:ln w="22225" cap="flat" cmpd="sng" algn="ctr">
                <a:solidFill>
                  <a:srgbClr val="00000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배달의민족 도현" panose="020B0600000101010101" pitchFamily="50" charset="-127"/>
                    <a:ea typeface="배달의민족 도현" panose="020B0600000101010101"/>
                    <a:cs typeface="Calibri" panose="020F0502020204030204" pitchFamily="34" charset="0"/>
                  </a:rPr>
                  <a:t>3</a:t>
                </a:r>
                <a:endParaRPr kumimoji="0" lang="ko-KR" altLang="en-US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21" name="화살표: 오른쪽 20">
            <a:extLst>
              <a:ext uri="{FF2B5EF4-FFF2-40B4-BE49-F238E27FC236}">
                <a16:creationId xmlns:a16="http://schemas.microsoft.com/office/drawing/2014/main" id="{AED69CA2-A040-4326-83C2-778B25B9B2AB}"/>
              </a:ext>
            </a:extLst>
          </p:cNvPr>
          <p:cNvSpPr/>
          <p:nvPr/>
        </p:nvSpPr>
        <p:spPr>
          <a:xfrm>
            <a:off x="5210403" y="2149892"/>
            <a:ext cx="1886864" cy="535684"/>
          </a:xfrm>
          <a:prstGeom prst="rightArrow">
            <a:avLst/>
          </a:prstGeom>
          <a:solidFill>
            <a:srgbClr val="FFFFFF"/>
          </a:solidFill>
          <a:ln w="50800" cap="flat" cmpd="sng" algn="ctr">
            <a:solidFill>
              <a:srgbClr val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  <p:sp>
        <p:nvSpPr>
          <p:cNvPr id="22" name="화살표: 오른쪽 21">
            <a:extLst>
              <a:ext uri="{FF2B5EF4-FFF2-40B4-BE49-F238E27FC236}">
                <a16:creationId xmlns:a16="http://schemas.microsoft.com/office/drawing/2014/main" id="{D5B89F6D-DFD5-42CB-97D3-1D716094BBE5}"/>
              </a:ext>
            </a:extLst>
          </p:cNvPr>
          <p:cNvSpPr/>
          <p:nvPr/>
        </p:nvSpPr>
        <p:spPr>
          <a:xfrm>
            <a:off x="5210403" y="3679841"/>
            <a:ext cx="1886864" cy="535684"/>
          </a:xfrm>
          <a:prstGeom prst="rightArrow">
            <a:avLst/>
          </a:prstGeom>
          <a:solidFill>
            <a:srgbClr val="FFFFFF"/>
          </a:solidFill>
          <a:ln w="50800" cap="flat" cmpd="sng" algn="ctr">
            <a:solidFill>
              <a:srgbClr val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  <p:sp>
        <p:nvSpPr>
          <p:cNvPr id="23" name="화살표: 오른쪽 22">
            <a:extLst>
              <a:ext uri="{FF2B5EF4-FFF2-40B4-BE49-F238E27FC236}">
                <a16:creationId xmlns:a16="http://schemas.microsoft.com/office/drawing/2014/main" id="{0C33F0AA-DFC0-4CCA-A71A-2CB91256B643}"/>
              </a:ext>
            </a:extLst>
          </p:cNvPr>
          <p:cNvSpPr/>
          <p:nvPr/>
        </p:nvSpPr>
        <p:spPr>
          <a:xfrm>
            <a:off x="5210403" y="5155151"/>
            <a:ext cx="1886864" cy="535684"/>
          </a:xfrm>
          <a:prstGeom prst="rightArrow">
            <a:avLst/>
          </a:prstGeom>
          <a:solidFill>
            <a:srgbClr val="FFFFFF"/>
          </a:solidFill>
          <a:ln w="50800" cap="flat" cmpd="sng" algn="ctr">
            <a:solidFill>
              <a:srgbClr val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A081608-9494-41B6-AF00-BD5669FC568D}"/>
              </a:ext>
            </a:extLst>
          </p:cNvPr>
          <p:cNvSpPr txBox="1"/>
          <p:nvPr/>
        </p:nvSpPr>
        <p:spPr>
          <a:xfrm>
            <a:off x="7848051" y="1730902"/>
            <a:ext cx="4343949" cy="1043554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1" vertOverflow="overflow" horzOverflow="overflow" vert="horz" wrap="square" lIns="59531" tIns="59531" rIns="59531" bIns="59531" numCol="1" spcCol="38100" rtlCol="0" anchor="t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dirty="0" err="1">
                <a:solidFill>
                  <a:srgbClr val="FF0000"/>
                </a:solidFill>
                <a:ea typeface="나눔스퀘어_ac" panose="020B0600000101010101"/>
              </a:rPr>
              <a:t>FeedForward</a:t>
            </a:r>
            <a:endParaRPr lang="en-US" altLang="ko-KR" sz="2000" dirty="0">
              <a:solidFill>
                <a:srgbClr val="FF0000"/>
              </a:solidFill>
              <a:ea typeface="나눔스퀘어_ac" panose="020B0600000101010101"/>
            </a:endParaRP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dirty="0">
                <a:ea typeface="나눔스퀘어_ac" panose="020B0600000101010101"/>
              </a:rPr>
              <a:t>(</a:t>
            </a:r>
            <a:r>
              <a:rPr lang="ko-KR" altLang="en-US" sz="2000" dirty="0" err="1">
                <a:ea typeface="나눔스퀘어_ac" panose="020B0600000101010101"/>
              </a:rPr>
              <a:t>순전파</a:t>
            </a:r>
            <a:r>
              <a:rPr lang="en-US" altLang="ko-KR" sz="2000" dirty="0">
                <a:ea typeface="나눔스퀘어_ac" panose="020B0600000101010101"/>
              </a:rPr>
              <a:t>, Forward propagation)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E8560D7-1B32-4876-8DC7-DEEA5653081D}"/>
              </a:ext>
            </a:extLst>
          </p:cNvPr>
          <p:cNvSpPr txBox="1"/>
          <p:nvPr/>
        </p:nvSpPr>
        <p:spPr>
          <a:xfrm>
            <a:off x="7848052" y="3323393"/>
            <a:ext cx="4092330" cy="1043554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1" vertOverflow="overflow" horzOverflow="overflow" vert="horz" wrap="square" lIns="59531" tIns="59531" rIns="59531" bIns="59531" numCol="1" spcCol="38100" rtlCol="0" anchor="t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dirty="0">
                <a:solidFill>
                  <a:srgbClr val="FF0000"/>
                </a:solidFill>
                <a:ea typeface="나눔스퀘어_ac" panose="020B0600000101010101"/>
              </a:rPr>
              <a:t>Loss and Gradient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dirty="0">
                <a:ea typeface="나눔스퀘어_ac" panose="020B0600000101010101"/>
              </a:rPr>
              <a:t>(</a:t>
            </a:r>
            <a:r>
              <a:rPr lang="ko-KR" altLang="en-US" sz="2000" dirty="0" err="1">
                <a:ea typeface="나눔스퀘어_ac" panose="020B0600000101010101"/>
              </a:rPr>
              <a:t>역전파</a:t>
            </a:r>
            <a:r>
              <a:rPr lang="en-US" altLang="ko-KR" sz="2000" dirty="0">
                <a:ea typeface="나눔스퀘어_ac" panose="020B0600000101010101"/>
              </a:rPr>
              <a:t>, Backward propagation)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157CC3E-0B8E-4E56-9BE0-A7554634D246}"/>
              </a:ext>
            </a:extLst>
          </p:cNvPr>
          <p:cNvSpPr txBox="1"/>
          <p:nvPr/>
        </p:nvSpPr>
        <p:spPr>
          <a:xfrm>
            <a:off x="7848051" y="4797485"/>
            <a:ext cx="3240075" cy="1043554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1" vertOverflow="overflow" horzOverflow="overflow" vert="horz" wrap="square" lIns="59531" tIns="59531" rIns="59531" bIns="59531" numCol="1" spcCol="38100" rtlCol="0" anchor="t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dirty="0">
                <a:solidFill>
                  <a:srgbClr val="FF0000"/>
                </a:solidFill>
                <a:ea typeface="나눔스퀘어_ac" panose="020B0600000101010101"/>
              </a:rPr>
              <a:t>Optimization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dirty="0">
                <a:ea typeface="나눔스퀘어_ac" panose="020B0600000101010101"/>
              </a:rPr>
              <a:t>(</a:t>
            </a:r>
            <a:r>
              <a:rPr lang="ko-KR" altLang="en-US" sz="2000" dirty="0">
                <a:ea typeface="나눔스퀘어_ac" panose="020B0600000101010101"/>
              </a:rPr>
              <a:t>최적화</a:t>
            </a:r>
            <a:r>
              <a:rPr lang="en-US" altLang="ko-KR" sz="2000" dirty="0">
                <a:ea typeface="나눔스퀘어_ac" panose="020B0600000101010101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1858121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>
            <a:extLst>
              <a:ext uri="{FF2B5EF4-FFF2-40B4-BE49-F238E27FC236}">
                <a16:creationId xmlns:a16="http://schemas.microsoft.com/office/drawing/2014/main" id="{16BB3CAB-B283-4C11-95E3-E601CE1F0313}"/>
              </a:ext>
            </a:extLst>
          </p:cNvPr>
          <p:cNvSpPr txBox="1"/>
          <p:nvPr/>
        </p:nvSpPr>
        <p:spPr>
          <a:xfrm>
            <a:off x="1766129" y="1144994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sz="240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Perceptron</a:t>
            </a:r>
            <a:endParaRPr kumimoji="0" lang="ko-Kore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456B0D69-A0F7-4048-9711-51FE03FC71EB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27" name="사각형: 둥근 모서리 26">
              <a:extLst>
                <a:ext uri="{FF2B5EF4-FFF2-40B4-BE49-F238E27FC236}">
                  <a16:creationId xmlns:a16="http://schemas.microsoft.com/office/drawing/2014/main" id="{A1FD182F-9924-4341-8B8C-AE08C13F2D25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28" name="사각형: 둥근 모서리 27">
              <a:extLst>
                <a:ext uri="{FF2B5EF4-FFF2-40B4-BE49-F238E27FC236}">
                  <a16:creationId xmlns:a16="http://schemas.microsoft.com/office/drawing/2014/main" id="{F7AC6BAC-DE8B-4E1E-92A7-C5A030F8652F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pic>
        <p:nvPicPr>
          <p:cNvPr id="6" name="Picture 2" descr="http://cs231n.github.io/assets/nn1/neuron_model.jpeg">
            <a:extLst>
              <a:ext uri="{FF2B5EF4-FFF2-40B4-BE49-F238E27FC236}">
                <a16:creationId xmlns:a16="http://schemas.microsoft.com/office/drawing/2014/main" id="{8E1A5609-1B8E-4579-B619-A5D84B2FD6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6625" y="2305287"/>
            <a:ext cx="4735458" cy="2701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http://cs231n.github.io/assets/nn1/neuron.png">
            <a:extLst>
              <a:ext uri="{FF2B5EF4-FFF2-40B4-BE49-F238E27FC236}">
                <a16:creationId xmlns:a16="http://schemas.microsoft.com/office/drawing/2014/main" id="{8DD99F72-C3F0-46FD-9B49-68CF9E1F53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699" y="2518410"/>
            <a:ext cx="5323837" cy="2275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32142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슬라이드 번호 개체 틀 3">
            <a:extLst>
              <a:ext uri="{FF2B5EF4-FFF2-40B4-BE49-F238E27FC236}">
                <a16:creationId xmlns:a16="http://schemas.microsoft.com/office/drawing/2014/main" id="{C739D293-974B-4715-9489-5738C0C935D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617502" y="4326927"/>
            <a:ext cx="698044" cy="365125"/>
          </a:xfrm>
        </p:spPr>
        <p:txBody>
          <a:bodyPr/>
          <a:lstStyle/>
          <a:p>
            <a:pPr algn="l"/>
            <a:fld id="{B0140D06-49F2-4D5F-BE5A-4D36BC1CD237}" type="slidenum">
              <a:rPr lang="ko-KR" altLang="en-US" sz="110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3</a:t>
            </a:fld>
            <a:endParaRPr lang="ko-KR" altLang="en-US" sz="11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D718709E-20AE-454B-8196-53990F2F28E6}"/>
              </a:ext>
            </a:extLst>
          </p:cNvPr>
          <p:cNvSpPr txBox="1"/>
          <p:nvPr/>
        </p:nvSpPr>
        <p:spPr>
          <a:xfrm>
            <a:off x="1766129" y="1144994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반가워요</a:t>
            </a:r>
            <a:r>
              <a: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~</a:t>
            </a:r>
            <a:r>
              <a:rPr kumimoji="0" lang="ko-KR" altLang="en-US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endParaRPr kumimoji="0" lang="ko-Kore-KR" altLang="en-US" sz="240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EF9EE82E-98E4-43D6-8CDF-9861677693A9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4DE83581-CA98-4F9E-9D69-684EF23AB085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85" name="사각형: 둥근 모서리 84">
              <a:extLst>
                <a:ext uri="{FF2B5EF4-FFF2-40B4-BE49-F238E27FC236}">
                  <a16:creationId xmlns:a16="http://schemas.microsoft.com/office/drawing/2014/main" id="{6B7C55BD-2310-4BF4-A392-A977374892DD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93" name="슬라이드 번호 개체 틀 3">
            <a:extLst>
              <a:ext uri="{FF2B5EF4-FFF2-40B4-BE49-F238E27FC236}">
                <a16:creationId xmlns:a16="http://schemas.microsoft.com/office/drawing/2014/main" id="{73950EBF-F543-4965-94A3-89539C81673A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3</a:t>
            </a:fld>
            <a:endParaRPr lang="ko-KR" altLang="en-US" sz="11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564071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>
            <a:extLst>
              <a:ext uri="{FF2B5EF4-FFF2-40B4-BE49-F238E27FC236}">
                <a16:creationId xmlns:a16="http://schemas.microsoft.com/office/drawing/2014/main" id="{16BB3CAB-B283-4C11-95E3-E601CE1F0313}"/>
              </a:ext>
            </a:extLst>
          </p:cNvPr>
          <p:cNvSpPr txBox="1"/>
          <p:nvPr/>
        </p:nvSpPr>
        <p:spPr>
          <a:xfrm>
            <a:off x="1766129" y="1144994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sz="240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Perceptron</a:t>
            </a:r>
            <a:endParaRPr kumimoji="0" lang="ko-Kore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456B0D69-A0F7-4048-9711-51FE03FC71EB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27" name="사각형: 둥근 모서리 26">
              <a:extLst>
                <a:ext uri="{FF2B5EF4-FFF2-40B4-BE49-F238E27FC236}">
                  <a16:creationId xmlns:a16="http://schemas.microsoft.com/office/drawing/2014/main" id="{A1FD182F-9924-4341-8B8C-AE08C13F2D25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28" name="사각형: 둥근 모서리 27">
              <a:extLst>
                <a:ext uri="{FF2B5EF4-FFF2-40B4-BE49-F238E27FC236}">
                  <a16:creationId xmlns:a16="http://schemas.microsoft.com/office/drawing/2014/main" id="{F7AC6BAC-DE8B-4E1E-92A7-C5A030F8652F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F1E4BE74-10AC-45C6-8480-796EC55DFB4C}"/>
              </a:ext>
            </a:extLst>
          </p:cNvPr>
          <p:cNvGrpSpPr/>
          <p:nvPr/>
        </p:nvGrpSpPr>
        <p:grpSpPr>
          <a:xfrm>
            <a:off x="1472113" y="1738678"/>
            <a:ext cx="9247774" cy="2643263"/>
            <a:chOff x="1159730" y="3359167"/>
            <a:chExt cx="18299073" cy="5230369"/>
          </a:xfrm>
        </p:grpSpPr>
        <p:pic>
          <p:nvPicPr>
            <p:cNvPr id="7" name="Picture 4" descr="http://cs231n.github.io/assets/nn1/neuron.png">
              <a:extLst>
                <a:ext uri="{FF2B5EF4-FFF2-40B4-BE49-F238E27FC236}">
                  <a16:creationId xmlns:a16="http://schemas.microsoft.com/office/drawing/2014/main" id="{3B8DACCE-24E1-4DFB-9D75-D85F6708EA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20415" y="4984300"/>
              <a:ext cx="5279170" cy="22565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http://cs231n.github.io/assets/nn1/neuron.png">
              <a:extLst>
                <a:ext uri="{FF2B5EF4-FFF2-40B4-BE49-F238E27FC236}">
                  <a16:creationId xmlns:a16="http://schemas.microsoft.com/office/drawing/2014/main" id="{ED12E3AF-AB27-4A66-B7EA-55470A6BDC6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179633" y="4984300"/>
              <a:ext cx="5279170" cy="22565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4" descr="http://cs231n.github.io/assets/nn1/neuron.png">
              <a:extLst>
                <a:ext uri="{FF2B5EF4-FFF2-40B4-BE49-F238E27FC236}">
                  <a16:creationId xmlns:a16="http://schemas.microsoft.com/office/drawing/2014/main" id="{A84B44B9-108B-4C23-A6B1-9A272217772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9730" y="3359167"/>
              <a:ext cx="5279170" cy="22565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http://cs231n.github.io/assets/nn1/neuron.png">
              <a:extLst>
                <a:ext uri="{FF2B5EF4-FFF2-40B4-BE49-F238E27FC236}">
                  <a16:creationId xmlns:a16="http://schemas.microsoft.com/office/drawing/2014/main" id="{F3C80A15-9E35-4A01-86C4-6AEF4A8E5FA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9730" y="6333006"/>
              <a:ext cx="5279170" cy="22565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화살표: 오른쪽 10">
              <a:extLst>
                <a:ext uri="{FF2B5EF4-FFF2-40B4-BE49-F238E27FC236}">
                  <a16:creationId xmlns:a16="http://schemas.microsoft.com/office/drawing/2014/main" id="{A4CD52AC-467C-48EF-84D1-DD800B6BFC59}"/>
                </a:ext>
              </a:extLst>
            </p:cNvPr>
            <p:cNvSpPr/>
            <p:nvPr/>
          </p:nvSpPr>
          <p:spPr>
            <a:xfrm rot="1995928">
              <a:off x="6123986" y="5282576"/>
              <a:ext cx="893456" cy="572724"/>
            </a:xfrm>
            <a:prstGeom prst="rightArrow">
              <a:avLst>
                <a:gd name="adj1" fmla="val 50000"/>
                <a:gd name="adj2" fmla="val 63305"/>
              </a:avLst>
            </a:prstGeom>
            <a:solidFill>
              <a:srgbClr val="FFFFFF"/>
            </a:solidFill>
            <a:ln w="508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12" name="화살표: 오른쪽 11">
              <a:extLst>
                <a:ext uri="{FF2B5EF4-FFF2-40B4-BE49-F238E27FC236}">
                  <a16:creationId xmlns:a16="http://schemas.microsoft.com/office/drawing/2014/main" id="{C234B923-75AC-44B3-9BD5-22B5BCF132A6}"/>
                </a:ext>
              </a:extLst>
            </p:cNvPr>
            <p:cNvSpPr/>
            <p:nvPr/>
          </p:nvSpPr>
          <p:spPr>
            <a:xfrm rot="19988531">
              <a:off x="6196244" y="6359577"/>
              <a:ext cx="893456" cy="572724"/>
            </a:xfrm>
            <a:prstGeom prst="rightArrow">
              <a:avLst>
                <a:gd name="adj1" fmla="val 50000"/>
                <a:gd name="adj2" fmla="val 63305"/>
              </a:avLst>
            </a:prstGeom>
            <a:solidFill>
              <a:srgbClr val="FFFFFF"/>
            </a:solidFill>
            <a:ln w="508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13" name="화살표: 오른쪽 12">
              <a:extLst>
                <a:ext uri="{FF2B5EF4-FFF2-40B4-BE49-F238E27FC236}">
                  <a16:creationId xmlns:a16="http://schemas.microsoft.com/office/drawing/2014/main" id="{0EA6028F-4AC1-4369-8C48-EE82F4EA5CF6}"/>
                </a:ext>
              </a:extLst>
            </p:cNvPr>
            <p:cNvSpPr/>
            <p:nvPr/>
          </p:nvSpPr>
          <p:spPr>
            <a:xfrm>
              <a:off x="13149116" y="5969600"/>
              <a:ext cx="893456" cy="572724"/>
            </a:xfrm>
            <a:prstGeom prst="rightArrow">
              <a:avLst>
                <a:gd name="adj1" fmla="val 50000"/>
                <a:gd name="adj2" fmla="val 63305"/>
              </a:avLst>
            </a:prstGeom>
            <a:solidFill>
              <a:srgbClr val="FFFFFF"/>
            </a:solidFill>
            <a:ln w="508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2D81C760-CEDE-4B4E-ADBE-8731602754DE}"/>
              </a:ext>
            </a:extLst>
          </p:cNvPr>
          <p:cNvSpPr txBox="1"/>
          <p:nvPr/>
        </p:nvSpPr>
        <p:spPr>
          <a:xfrm>
            <a:off x="2622990" y="4454897"/>
            <a:ext cx="6796175" cy="581890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1" vertOverflow="overflow" horzOverflow="overflow" vert="horz" wrap="square" lIns="59531" tIns="59531" rIns="59531" bIns="59531" numCol="1" spcCol="38100" rtlCol="0" anchor="t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/>
                <a:cs typeface="Calibri" panose="020F0502020204030204" pitchFamily="34" charset="0"/>
              </a:rPr>
              <a:t>이전 </a:t>
            </a:r>
            <a:r>
              <a:rPr kumimoji="0" lang="ko-KR" altLang="en-US" sz="20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/>
                <a:cs typeface="Calibri" panose="020F0502020204030204" pitchFamily="34" charset="0"/>
              </a:rPr>
              <a:t>뉴런들로부터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/>
                <a:cs typeface="Calibri" panose="020F0502020204030204" pitchFamily="34" charset="0"/>
              </a:rPr>
              <a:t>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/>
                <a:cs typeface="Calibri" panose="020F0502020204030204" pitchFamily="34" charset="0"/>
              </a:rPr>
              <a:t>신호 받기</a:t>
            </a:r>
            <a:endParaRPr kumimoji="0" lang="en-US" altLang="ko-KR" sz="20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/>
              <a:cs typeface="Calibri" panose="020F0502020204030204" pitchFamily="34" charset="0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25700649-9118-4B55-A81D-039304590E9A}"/>
              </a:ext>
            </a:extLst>
          </p:cNvPr>
          <p:cNvGrpSpPr/>
          <p:nvPr/>
        </p:nvGrpSpPr>
        <p:grpSpPr>
          <a:xfrm>
            <a:off x="1998158" y="4569016"/>
            <a:ext cx="430004" cy="430002"/>
            <a:chOff x="643929" y="3260130"/>
            <a:chExt cx="797522" cy="79752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B6564FD4-31A2-494C-844C-CDD25651E772}"/>
                </a:ext>
              </a:extLst>
            </p:cNvPr>
            <p:cNvSpPr/>
            <p:nvPr/>
          </p:nvSpPr>
          <p:spPr>
            <a:xfrm>
              <a:off x="643929" y="3260130"/>
              <a:ext cx="797522" cy="797520"/>
            </a:xfrm>
            <a:prstGeom prst="ellipse">
              <a:avLst/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나눔스퀘어_ac" panose="020B0600000101010101"/>
                <a:cs typeface="Calibri" panose="020F0502020204030204" pitchFamily="34" charset="0"/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5D9A468C-CD12-4E21-8127-6A969B2D671D}"/>
                </a:ext>
              </a:extLst>
            </p:cNvPr>
            <p:cNvSpPr/>
            <p:nvPr/>
          </p:nvSpPr>
          <p:spPr>
            <a:xfrm>
              <a:off x="732828" y="3349029"/>
              <a:ext cx="619722" cy="619722"/>
            </a:xfrm>
            <a:prstGeom prst="ellipse">
              <a:avLst/>
            </a:prstGeom>
            <a:solidFill>
              <a:srgbClr val="FFFFFF"/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나눔스퀘어_ac" panose="020B0600000101010101"/>
                  <a:cs typeface="Calibri" panose="020F0502020204030204" pitchFamily="34" charset="0"/>
                </a:rPr>
                <a:t>1</a:t>
              </a: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나눔스퀘어_ac" panose="020B0600000101010101"/>
                <a:cs typeface="Calibri" panose="020F0502020204030204" pitchFamily="34" charset="0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EC1304E5-47C5-4C76-901A-966DB766BFE2}"/>
              </a:ext>
            </a:extLst>
          </p:cNvPr>
          <p:cNvSpPr txBox="1"/>
          <p:nvPr/>
        </p:nvSpPr>
        <p:spPr>
          <a:xfrm>
            <a:off x="2624469" y="5068079"/>
            <a:ext cx="5686396" cy="581890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1" vertOverflow="overflow" horzOverflow="overflow" vert="horz" wrap="square" lIns="59531" tIns="59531" rIns="59531" bIns="59531" numCol="1" spcCol="38100" rtlCol="0" anchor="t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/>
                <a:cs typeface="Calibri" panose="020F0502020204030204" pitchFamily="34" charset="0"/>
              </a:rPr>
              <a:t>중요한 정보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/>
                <a:cs typeface="Calibri" panose="020F0502020204030204" pitchFamily="34" charset="0"/>
              </a:rPr>
              <a:t>고르기</a:t>
            </a:r>
            <a:endParaRPr kumimoji="0" lang="en-US" altLang="ko-KR" sz="2000" b="1" i="0" u="none" strike="noStrike" kern="0" cap="none" spc="0" normalizeH="0" baseline="0" noProof="0" dirty="0">
              <a:ln>
                <a:noFill/>
              </a:ln>
              <a:solidFill>
                <a:srgbClr val="FF5050"/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/>
              <a:cs typeface="Calibri" panose="020F0502020204030204" pitchFamily="34" charset="0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FCC083C5-83B2-45FF-9CF7-2E0B3A47BD17}"/>
              </a:ext>
            </a:extLst>
          </p:cNvPr>
          <p:cNvGrpSpPr/>
          <p:nvPr/>
        </p:nvGrpSpPr>
        <p:grpSpPr>
          <a:xfrm>
            <a:off x="1998158" y="5183538"/>
            <a:ext cx="430004" cy="430002"/>
            <a:chOff x="643929" y="3260130"/>
            <a:chExt cx="797522" cy="79752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5FAE4874-9218-4688-9DAA-3EEE51825661}"/>
                </a:ext>
              </a:extLst>
            </p:cNvPr>
            <p:cNvSpPr/>
            <p:nvPr/>
          </p:nvSpPr>
          <p:spPr>
            <a:xfrm>
              <a:off x="643929" y="3260130"/>
              <a:ext cx="797522" cy="797520"/>
            </a:xfrm>
            <a:prstGeom prst="ellipse">
              <a:avLst/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나눔스퀘어_ac" panose="020B0600000101010101"/>
                <a:cs typeface="Calibri" panose="020F0502020204030204" pitchFamily="34" charset="0"/>
              </a:endParaRPr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1840C2D2-F0EE-4DC0-AA38-EDB363278950}"/>
                </a:ext>
              </a:extLst>
            </p:cNvPr>
            <p:cNvSpPr/>
            <p:nvPr/>
          </p:nvSpPr>
          <p:spPr>
            <a:xfrm>
              <a:off x="732828" y="3349029"/>
              <a:ext cx="619722" cy="619722"/>
            </a:xfrm>
            <a:prstGeom prst="ellipse">
              <a:avLst/>
            </a:prstGeom>
            <a:solidFill>
              <a:srgbClr val="FFFFFF"/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나눔스퀘어_ac" panose="020B0600000101010101"/>
                  <a:cs typeface="Calibri" panose="020F0502020204030204" pitchFamily="34" charset="0"/>
                </a:rPr>
                <a:t>2</a:t>
              </a: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나눔스퀘어_ac" panose="020B0600000101010101"/>
                <a:cs typeface="Calibri" panose="020F0502020204030204" pitchFamily="34" charset="0"/>
              </a:endParaRP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A5822816-7675-42D0-BE4E-6AC9D677B76E}"/>
              </a:ext>
            </a:extLst>
          </p:cNvPr>
          <p:cNvSpPr txBox="1"/>
          <p:nvPr/>
        </p:nvSpPr>
        <p:spPr>
          <a:xfrm>
            <a:off x="2638340" y="5667767"/>
            <a:ext cx="5686396" cy="581890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1" vertOverflow="overflow" horzOverflow="overflow" vert="horz" wrap="square" lIns="59531" tIns="59531" rIns="59531" bIns="59531" numCol="1" spcCol="38100" rtlCol="0" anchor="t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/>
                <a:cs typeface="Calibri" panose="020F0502020204030204" pitchFamily="34" charset="0"/>
              </a:rPr>
              <a:t>받은 신호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/>
                <a:cs typeface="Calibri" panose="020F0502020204030204" pitchFamily="34" charset="0"/>
              </a:rPr>
              <a:t>처리하기</a:t>
            </a:r>
            <a:endParaRPr kumimoji="0" lang="en-US" altLang="ko-KR" sz="2000" b="1" i="0" u="none" strike="noStrike" kern="0" cap="none" spc="0" normalizeH="0" baseline="0" noProof="0" dirty="0">
              <a:ln>
                <a:noFill/>
              </a:ln>
              <a:solidFill>
                <a:srgbClr val="FF5050"/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/>
              <a:cs typeface="Calibri" panose="020F0502020204030204" pitchFamily="34" charset="0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834EFF3B-13A8-42E3-AC52-CC9C3C8AE202}"/>
              </a:ext>
            </a:extLst>
          </p:cNvPr>
          <p:cNvGrpSpPr/>
          <p:nvPr/>
        </p:nvGrpSpPr>
        <p:grpSpPr>
          <a:xfrm>
            <a:off x="2002215" y="5768612"/>
            <a:ext cx="430004" cy="430002"/>
            <a:chOff x="643929" y="3260130"/>
            <a:chExt cx="797522" cy="79752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CB1B3B08-E378-499E-A6C1-C75B71448A41}"/>
                </a:ext>
              </a:extLst>
            </p:cNvPr>
            <p:cNvSpPr/>
            <p:nvPr/>
          </p:nvSpPr>
          <p:spPr>
            <a:xfrm>
              <a:off x="643929" y="3260130"/>
              <a:ext cx="797522" cy="797520"/>
            </a:xfrm>
            <a:prstGeom prst="ellipse">
              <a:avLst/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나눔스퀘어_ac" panose="020B0600000101010101"/>
                <a:cs typeface="Calibri" panose="020F0502020204030204" pitchFamily="34" charset="0"/>
              </a:endParaRPr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53777C9C-BA24-4BDA-92C8-85EB44A0E975}"/>
                </a:ext>
              </a:extLst>
            </p:cNvPr>
            <p:cNvSpPr/>
            <p:nvPr/>
          </p:nvSpPr>
          <p:spPr>
            <a:xfrm>
              <a:off x="732828" y="3349029"/>
              <a:ext cx="619722" cy="619722"/>
            </a:xfrm>
            <a:prstGeom prst="ellipse">
              <a:avLst/>
            </a:prstGeom>
            <a:solidFill>
              <a:srgbClr val="FFFFFF"/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나눔스퀘어_ac" panose="020B0600000101010101"/>
                  <a:cs typeface="Calibri" panose="020F0502020204030204" pitchFamily="34" charset="0"/>
                </a:rPr>
                <a:t>3</a:t>
              </a: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나눔스퀘어_ac" panose="020B0600000101010101"/>
                <a:cs typeface="Calibri" panose="020F0502020204030204" pitchFamily="34" charset="0"/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43D44A30-C8C6-41AB-BC7D-E37F3B3DE4EA}"/>
              </a:ext>
            </a:extLst>
          </p:cNvPr>
          <p:cNvGrpSpPr/>
          <p:nvPr/>
        </p:nvGrpSpPr>
        <p:grpSpPr>
          <a:xfrm>
            <a:off x="6603762" y="4454897"/>
            <a:ext cx="6330324" cy="506809"/>
            <a:chOff x="10087498" y="8499020"/>
            <a:chExt cx="9925654" cy="794653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9B1F8FA1-5A4E-4CC3-A71F-E21BD79A83F1}"/>
                </a:ext>
              </a:extLst>
            </p:cNvPr>
            <p:cNvSpPr txBox="1"/>
            <p:nvPr/>
          </p:nvSpPr>
          <p:spPr>
            <a:xfrm>
              <a:off x="10836880" y="8499020"/>
              <a:ext cx="9176272" cy="701504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rot="0" spcFirstLastPara="1" vertOverflow="overflow" horzOverflow="overflow" vert="horz" wrap="square" lIns="59531" tIns="59531" rIns="59531" bIns="59531" numCol="1" spcCol="38100" rtlCol="0" anchor="t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/>
                  <a:cs typeface="Calibri" panose="020F0502020204030204" pitchFamily="34" charset="0"/>
                </a:rPr>
                <a:t>다음 뉴런에게 </a:t>
              </a:r>
              <a:r>
                <a:rPr kumimoji="0" lang="ko-KR" alt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FF505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/>
                  <a:cs typeface="Calibri" panose="020F0502020204030204" pitchFamily="34" charset="0"/>
                </a:rPr>
                <a:t>전달할지 판단</a:t>
              </a:r>
              <a:r>
                <a:rPr kumimoji="0" lang="ko-KR" alt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/>
                  <a:cs typeface="Calibri" panose="020F0502020204030204" pitchFamily="34" charset="0"/>
                </a:rPr>
                <a:t>하기</a:t>
              </a:r>
              <a:endPara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/>
                <a:cs typeface="Calibri" panose="020F0502020204030204" pitchFamily="34" charset="0"/>
              </a:endParaRPr>
            </a:p>
          </p:txBody>
        </p: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7970545F-5E31-4F1C-9689-CD4EF3CDF491}"/>
                </a:ext>
              </a:extLst>
            </p:cNvPr>
            <p:cNvGrpSpPr/>
            <p:nvPr/>
          </p:nvGrpSpPr>
          <p:grpSpPr>
            <a:xfrm>
              <a:off x="10087498" y="8619449"/>
              <a:ext cx="674226" cy="674224"/>
              <a:chOff x="643929" y="3260130"/>
              <a:chExt cx="797522" cy="797520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33" name="타원 32">
                <a:extLst>
                  <a:ext uri="{FF2B5EF4-FFF2-40B4-BE49-F238E27FC236}">
                    <a16:creationId xmlns:a16="http://schemas.microsoft.com/office/drawing/2014/main" id="{BEA0622B-21B0-4113-9BFD-A2F206065070}"/>
                  </a:ext>
                </a:extLst>
              </p:cNvPr>
              <p:cNvSpPr/>
              <p:nvPr/>
            </p:nvSpPr>
            <p:spPr>
              <a:xfrm>
                <a:off x="643929" y="3260130"/>
                <a:ext cx="797522" cy="797520"/>
              </a:xfrm>
              <a:prstGeom prst="ellipse">
                <a:avLst/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나눔스퀘어_ac" panose="020B0600000101010101"/>
                  <a:cs typeface="Calibri" panose="020F0502020204030204" pitchFamily="34" charset="0"/>
                </a:endParaRPr>
              </a:p>
            </p:txBody>
          </p:sp>
          <p:sp>
            <p:nvSpPr>
              <p:cNvPr id="34" name="타원 33">
                <a:extLst>
                  <a:ext uri="{FF2B5EF4-FFF2-40B4-BE49-F238E27FC236}">
                    <a16:creationId xmlns:a16="http://schemas.microsoft.com/office/drawing/2014/main" id="{C78DDEDF-B0C1-42A6-996F-99CDBCE7BA89}"/>
                  </a:ext>
                </a:extLst>
              </p:cNvPr>
              <p:cNvSpPr/>
              <p:nvPr/>
            </p:nvSpPr>
            <p:spPr>
              <a:xfrm>
                <a:off x="732828" y="3349029"/>
                <a:ext cx="619722" cy="619722"/>
              </a:xfrm>
              <a:prstGeom prst="ellipse">
                <a:avLst/>
              </a:prstGeom>
              <a:solidFill>
                <a:srgbClr val="FFFFFF"/>
              </a:solidFill>
              <a:ln w="22225" cap="flat" cmpd="sng" algn="ctr">
                <a:solidFill>
                  <a:srgbClr val="00000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배달의민족 도현" panose="020B0600000101010101" pitchFamily="50" charset="-127"/>
                    <a:ea typeface="나눔스퀘어_ac" panose="020B0600000101010101"/>
                    <a:cs typeface="Calibri" panose="020F0502020204030204" pitchFamily="34" charset="0"/>
                  </a:rPr>
                  <a:t>4</a:t>
                </a:r>
                <a:endParaRPr kumimoji="0" lang="ko-KR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나눔스퀘어_ac" panose="020B0600000101010101"/>
                  <a:cs typeface="Calibri" panose="020F0502020204030204" pitchFamily="34" charset="0"/>
                </a:endParaRPr>
              </a:p>
            </p:txBody>
          </p:sp>
        </p:grp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5A306A62-3735-4AF5-ABCC-D26B7B534841}"/>
              </a:ext>
            </a:extLst>
          </p:cNvPr>
          <p:cNvGrpSpPr/>
          <p:nvPr/>
        </p:nvGrpSpPr>
        <p:grpSpPr>
          <a:xfrm>
            <a:off x="6603762" y="5076403"/>
            <a:ext cx="4865027" cy="537137"/>
            <a:chOff x="10087498" y="9498289"/>
            <a:chExt cx="7628138" cy="842206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94013737-7964-436C-9887-4909CC3F23DE}"/>
                </a:ext>
              </a:extLst>
            </p:cNvPr>
            <p:cNvSpPr txBox="1"/>
            <p:nvPr/>
          </p:nvSpPr>
          <p:spPr>
            <a:xfrm>
              <a:off x="10860347" y="9498289"/>
              <a:ext cx="6855289" cy="701504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rot="0" spcFirstLastPara="1" vertOverflow="overflow" horzOverflow="overflow" vert="horz" wrap="square" lIns="59531" tIns="59531" rIns="59531" bIns="59531" numCol="1" spcCol="38100" rtlCol="0" anchor="t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FF505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/>
                  <a:cs typeface="Calibri" panose="020F0502020204030204" pitchFamily="34" charset="0"/>
                </a:rPr>
                <a:t>신호 전달</a:t>
              </a:r>
              <a:r>
                <a:rPr kumimoji="0" lang="ko-KR" alt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/>
                  <a:cs typeface="Calibri" panose="020F0502020204030204" pitchFamily="34" charset="0"/>
                </a:rPr>
                <a:t>하기</a:t>
              </a:r>
              <a:endPara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/>
                <a:cs typeface="Calibri" panose="020F0502020204030204" pitchFamily="34" charset="0"/>
              </a:endParaRPr>
            </a:p>
          </p:txBody>
        </p:sp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F6E340D2-328F-467A-B50A-652DA3DF1998}"/>
                </a:ext>
              </a:extLst>
            </p:cNvPr>
            <p:cNvGrpSpPr/>
            <p:nvPr/>
          </p:nvGrpSpPr>
          <p:grpSpPr>
            <a:xfrm>
              <a:off x="10087498" y="9666271"/>
              <a:ext cx="674226" cy="674224"/>
              <a:chOff x="643929" y="3260130"/>
              <a:chExt cx="797522" cy="797520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38" name="타원 37">
                <a:extLst>
                  <a:ext uri="{FF2B5EF4-FFF2-40B4-BE49-F238E27FC236}">
                    <a16:creationId xmlns:a16="http://schemas.microsoft.com/office/drawing/2014/main" id="{207B7F40-12ED-448E-9901-60AE74B34BFE}"/>
                  </a:ext>
                </a:extLst>
              </p:cNvPr>
              <p:cNvSpPr/>
              <p:nvPr/>
            </p:nvSpPr>
            <p:spPr>
              <a:xfrm>
                <a:off x="643929" y="3260130"/>
                <a:ext cx="797522" cy="797520"/>
              </a:xfrm>
              <a:prstGeom prst="ellipse">
                <a:avLst/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나눔스퀘어_ac" panose="020B0600000101010101"/>
                  <a:cs typeface="Calibri" panose="020F0502020204030204" pitchFamily="34" charset="0"/>
                </a:endParaRPr>
              </a:p>
            </p:txBody>
          </p:sp>
          <p:sp>
            <p:nvSpPr>
              <p:cNvPr id="39" name="타원 38">
                <a:extLst>
                  <a:ext uri="{FF2B5EF4-FFF2-40B4-BE49-F238E27FC236}">
                    <a16:creationId xmlns:a16="http://schemas.microsoft.com/office/drawing/2014/main" id="{6A95F200-58FA-456D-B37B-3C23763FCBA9}"/>
                  </a:ext>
                </a:extLst>
              </p:cNvPr>
              <p:cNvSpPr/>
              <p:nvPr/>
            </p:nvSpPr>
            <p:spPr>
              <a:xfrm>
                <a:off x="732828" y="3349029"/>
                <a:ext cx="619722" cy="619722"/>
              </a:xfrm>
              <a:prstGeom prst="ellipse">
                <a:avLst/>
              </a:prstGeom>
              <a:solidFill>
                <a:srgbClr val="FFFFFF"/>
              </a:solidFill>
              <a:ln w="22225" cap="flat" cmpd="sng" algn="ctr">
                <a:solidFill>
                  <a:srgbClr val="00000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배달의민족 도현" panose="020B0600000101010101" pitchFamily="50" charset="-127"/>
                    <a:ea typeface="나눔스퀘어_ac" panose="020B0600000101010101"/>
                    <a:cs typeface="Calibri" panose="020F0502020204030204" pitchFamily="34" charset="0"/>
                  </a:rPr>
                  <a:t>5</a:t>
                </a:r>
                <a:endParaRPr kumimoji="0" lang="ko-KR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나눔스퀘어_ac" panose="020B0600000101010101"/>
                  <a:cs typeface="Calibri" panose="020F050202020403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0255381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>
            <a:extLst>
              <a:ext uri="{FF2B5EF4-FFF2-40B4-BE49-F238E27FC236}">
                <a16:creationId xmlns:a16="http://schemas.microsoft.com/office/drawing/2014/main" id="{16BB3CAB-B283-4C11-95E3-E601CE1F0313}"/>
              </a:ext>
            </a:extLst>
          </p:cNvPr>
          <p:cNvSpPr txBox="1"/>
          <p:nvPr/>
        </p:nvSpPr>
        <p:spPr>
          <a:xfrm>
            <a:off x="1766129" y="1144994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sz="240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Perceptron</a:t>
            </a:r>
            <a:endParaRPr kumimoji="0" lang="ko-Kore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456B0D69-A0F7-4048-9711-51FE03FC71EB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27" name="사각형: 둥근 모서리 26">
              <a:extLst>
                <a:ext uri="{FF2B5EF4-FFF2-40B4-BE49-F238E27FC236}">
                  <a16:creationId xmlns:a16="http://schemas.microsoft.com/office/drawing/2014/main" id="{A1FD182F-9924-4341-8B8C-AE08C13F2D25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28" name="사각형: 둥근 모서리 27">
              <a:extLst>
                <a:ext uri="{FF2B5EF4-FFF2-40B4-BE49-F238E27FC236}">
                  <a16:creationId xmlns:a16="http://schemas.microsoft.com/office/drawing/2014/main" id="{F7AC6BAC-DE8B-4E1E-92A7-C5A030F8652F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pic>
        <p:nvPicPr>
          <p:cNvPr id="34" name="Picture 2" descr="http://cs231n.github.io/assets/nn1/neuron_model.jpeg">
            <a:extLst>
              <a:ext uri="{FF2B5EF4-FFF2-40B4-BE49-F238E27FC236}">
                <a16:creationId xmlns:a16="http://schemas.microsoft.com/office/drawing/2014/main" id="{0A4B74ED-6BBB-4A4C-A697-E1FAA28301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736" y="4657170"/>
            <a:ext cx="2866503" cy="1635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4" descr="http://cs231n.github.io/assets/nn1/neuron.png">
            <a:extLst>
              <a:ext uri="{FF2B5EF4-FFF2-40B4-BE49-F238E27FC236}">
                <a16:creationId xmlns:a16="http://schemas.microsoft.com/office/drawing/2014/main" id="{3D235051-9F66-4C22-9647-BCD591C916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378" y="1917061"/>
            <a:ext cx="3537191" cy="1511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화살표: 오른쪽 35">
            <a:extLst>
              <a:ext uri="{FF2B5EF4-FFF2-40B4-BE49-F238E27FC236}">
                <a16:creationId xmlns:a16="http://schemas.microsoft.com/office/drawing/2014/main" id="{FFE86D7A-4036-4B41-8A6C-9CE0B167BD05}"/>
              </a:ext>
            </a:extLst>
          </p:cNvPr>
          <p:cNvSpPr/>
          <p:nvPr/>
        </p:nvSpPr>
        <p:spPr>
          <a:xfrm rot="5400000">
            <a:off x="1607709" y="3813716"/>
            <a:ext cx="954559" cy="577279"/>
          </a:xfrm>
          <a:prstGeom prst="rightArrow">
            <a:avLst/>
          </a:prstGeom>
          <a:solidFill>
            <a:srgbClr val="FFFFFF"/>
          </a:solidFill>
          <a:ln w="50800" cap="flat" cmpd="sng" algn="ctr">
            <a:solidFill>
              <a:srgbClr val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0EC3D70-24B3-4E21-A5FF-3131E1796CA8}"/>
              </a:ext>
            </a:extLst>
          </p:cNvPr>
          <p:cNvSpPr txBox="1"/>
          <p:nvPr/>
        </p:nvSpPr>
        <p:spPr>
          <a:xfrm>
            <a:off x="4721765" y="1826194"/>
            <a:ext cx="6796175" cy="581890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1" vertOverflow="overflow" horzOverflow="overflow" vert="horz" wrap="square" lIns="59531" tIns="59531" rIns="59531" bIns="59531" numCol="1" spcCol="38100" rtlCol="0" anchor="t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/>
                <a:cs typeface="Calibri" panose="020F0502020204030204" pitchFamily="34" charset="0"/>
              </a:rPr>
              <a:t>이전 </a:t>
            </a:r>
            <a:r>
              <a:rPr kumimoji="0" lang="ko-KR" altLang="en-US" sz="20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/>
                <a:cs typeface="Calibri" panose="020F0502020204030204" pitchFamily="34" charset="0"/>
              </a:rPr>
              <a:t>뉴런들로부터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/>
                <a:cs typeface="Calibri" panose="020F0502020204030204" pitchFamily="34" charset="0"/>
              </a:rPr>
              <a:t>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/>
                <a:cs typeface="Calibri" panose="020F0502020204030204" pitchFamily="34" charset="0"/>
              </a:rPr>
              <a:t>신호 받기</a:t>
            </a:r>
            <a:endParaRPr kumimoji="0" lang="en-US" altLang="ko-KR" sz="20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/>
              <a:cs typeface="Calibri" panose="020F0502020204030204" pitchFamily="34" charset="0"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F75698A1-95CD-40D1-BE80-80AEB6BDD461}"/>
              </a:ext>
            </a:extLst>
          </p:cNvPr>
          <p:cNvGrpSpPr/>
          <p:nvPr/>
        </p:nvGrpSpPr>
        <p:grpSpPr>
          <a:xfrm>
            <a:off x="4232608" y="1940313"/>
            <a:ext cx="430004" cy="430002"/>
            <a:chOff x="643929" y="3260130"/>
            <a:chExt cx="797522" cy="79752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DDC82CAD-490E-4AB3-939F-C8C31CE17DE8}"/>
                </a:ext>
              </a:extLst>
            </p:cNvPr>
            <p:cNvSpPr/>
            <p:nvPr/>
          </p:nvSpPr>
          <p:spPr>
            <a:xfrm>
              <a:off x="643929" y="3260130"/>
              <a:ext cx="797522" cy="797520"/>
            </a:xfrm>
            <a:prstGeom prst="ellipse">
              <a:avLst/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나눔스퀘어_ac" panose="020B0600000101010101"/>
                <a:cs typeface="Calibri" panose="020F0502020204030204" pitchFamily="34" charset="0"/>
              </a:endParaRPr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61483905-0AC6-4BE6-9340-50BEDD362E31}"/>
                </a:ext>
              </a:extLst>
            </p:cNvPr>
            <p:cNvSpPr/>
            <p:nvPr/>
          </p:nvSpPr>
          <p:spPr>
            <a:xfrm>
              <a:off x="732828" y="3349029"/>
              <a:ext cx="619722" cy="619722"/>
            </a:xfrm>
            <a:prstGeom prst="ellipse">
              <a:avLst/>
            </a:prstGeom>
            <a:solidFill>
              <a:srgbClr val="FFFFFF"/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나눔스퀘어_ac" panose="020B0600000101010101"/>
                  <a:cs typeface="Calibri" panose="020F0502020204030204" pitchFamily="34" charset="0"/>
                </a:rPr>
                <a:t>1</a:t>
              </a: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나눔스퀘어_ac" panose="020B0600000101010101"/>
                <a:cs typeface="Calibri" panose="020F0502020204030204" pitchFamily="34" charset="0"/>
              </a:endParaRPr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F32C124F-607C-4DD6-A107-E1CACB32BF70}"/>
              </a:ext>
            </a:extLst>
          </p:cNvPr>
          <p:cNvSpPr txBox="1"/>
          <p:nvPr/>
        </p:nvSpPr>
        <p:spPr>
          <a:xfrm>
            <a:off x="4723244" y="2658930"/>
            <a:ext cx="5686396" cy="581890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1" vertOverflow="overflow" horzOverflow="overflow" vert="horz" wrap="square" lIns="59531" tIns="59531" rIns="59531" bIns="59531" numCol="1" spcCol="38100" rtlCol="0" anchor="t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/>
                <a:cs typeface="Calibri" panose="020F0502020204030204" pitchFamily="34" charset="0"/>
              </a:rPr>
              <a:t>중요한 정보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/>
                <a:cs typeface="Calibri" panose="020F0502020204030204" pitchFamily="34" charset="0"/>
              </a:rPr>
              <a:t>고르기</a:t>
            </a:r>
            <a:endParaRPr kumimoji="0" lang="en-US" altLang="ko-KR" sz="2000" b="1" i="0" u="none" strike="noStrike" kern="0" cap="none" spc="0" normalizeH="0" baseline="0" noProof="0" dirty="0">
              <a:ln>
                <a:noFill/>
              </a:ln>
              <a:solidFill>
                <a:srgbClr val="FF5050"/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/>
              <a:cs typeface="Calibri" panose="020F0502020204030204" pitchFamily="34" charset="0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43064795-E2F4-4381-B3D7-63B374F13671}"/>
              </a:ext>
            </a:extLst>
          </p:cNvPr>
          <p:cNvGrpSpPr/>
          <p:nvPr/>
        </p:nvGrpSpPr>
        <p:grpSpPr>
          <a:xfrm>
            <a:off x="4232608" y="2774389"/>
            <a:ext cx="430004" cy="430002"/>
            <a:chOff x="643929" y="3260130"/>
            <a:chExt cx="797522" cy="79752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1E657153-6BFE-4173-BFF9-8A6A7345D0C1}"/>
                </a:ext>
              </a:extLst>
            </p:cNvPr>
            <p:cNvSpPr/>
            <p:nvPr/>
          </p:nvSpPr>
          <p:spPr>
            <a:xfrm>
              <a:off x="643929" y="3260130"/>
              <a:ext cx="797522" cy="797520"/>
            </a:xfrm>
            <a:prstGeom prst="ellipse">
              <a:avLst/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나눔스퀘어_ac" panose="020B0600000101010101"/>
                <a:cs typeface="Calibri" panose="020F0502020204030204" pitchFamily="34" charset="0"/>
              </a:endParaRPr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D8373B28-1216-4E10-B133-0FC25DCDBFB0}"/>
                </a:ext>
              </a:extLst>
            </p:cNvPr>
            <p:cNvSpPr/>
            <p:nvPr/>
          </p:nvSpPr>
          <p:spPr>
            <a:xfrm>
              <a:off x="732828" y="3349029"/>
              <a:ext cx="619722" cy="619722"/>
            </a:xfrm>
            <a:prstGeom prst="ellipse">
              <a:avLst/>
            </a:prstGeom>
            <a:solidFill>
              <a:srgbClr val="FFFFFF"/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나눔스퀘어_ac" panose="020B0600000101010101"/>
                  <a:cs typeface="Calibri" panose="020F0502020204030204" pitchFamily="34" charset="0"/>
                </a:rPr>
                <a:t>2</a:t>
              </a: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나눔스퀘어_ac" panose="020B0600000101010101"/>
                <a:cs typeface="Calibri" panose="020F0502020204030204" pitchFamily="34" charset="0"/>
              </a:endParaRPr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EDE9AAFD-4040-4762-9FB0-4198ED8A849B}"/>
              </a:ext>
            </a:extLst>
          </p:cNvPr>
          <p:cNvSpPr txBox="1"/>
          <p:nvPr/>
        </p:nvSpPr>
        <p:spPr>
          <a:xfrm>
            <a:off x="4737115" y="3499359"/>
            <a:ext cx="5686396" cy="581890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1" vertOverflow="overflow" horzOverflow="overflow" vert="horz" wrap="square" lIns="59531" tIns="59531" rIns="59531" bIns="59531" numCol="1" spcCol="38100" rtlCol="0" anchor="t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/>
                <a:cs typeface="Calibri" panose="020F0502020204030204" pitchFamily="34" charset="0"/>
              </a:rPr>
              <a:t>받은 신호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/>
                <a:cs typeface="Calibri" panose="020F0502020204030204" pitchFamily="34" charset="0"/>
              </a:rPr>
              <a:t>처리하기</a:t>
            </a:r>
            <a:endParaRPr kumimoji="0" lang="en-US" altLang="ko-KR" sz="2000" b="1" i="0" u="none" strike="noStrike" kern="0" cap="none" spc="0" normalizeH="0" baseline="0" noProof="0" dirty="0">
              <a:ln>
                <a:noFill/>
              </a:ln>
              <a:solidFill>
                <a:srgbClr val="FF5050"/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/>
              <a:cs typeface="Calibri" panose="020F0502020204030204" pitchFamily="34" charset="0"/>
            </a:endParaRPr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E5C5167B-97E7-483A-A4A2-B07A3935BF5E}"/>
              </a:ext>
            </a:extLst>
          </p:cNvPr>
          <p:cNvGrpSpPr/>
          <p:nvPr/>
        </p:nvGrpSpPr>
        <p:grpSpPr>
          <a:xfrm>
            <a:off x="4236665" y="3600204"/>
            <a:ext cx="430004" cy="430002"/>
            <a:chOff x="643929" y="3260130"/>
            <a:chExt cx="797522" cy="79752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A8C3C120-D590-4E96-8C71-345357BC4A85}"/>
                </a:ext>
              </a:extLst>
            </p:cNvPr>
            <p:cNvSpPr/>
            <p:nvPr/>
          </p:nvSpPr>
          <p:spPr>
            <a:xfrm>
              <a:off x="643929" y="3260130"/>
              <a:ext cx="797522" cy="797520"/>
            </a:xfrm>
            <a:prstGeom prst="ellipse">
              <a:avLst/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나눔스퀘어_ac" panose="020B0600000101010101"/>
                <a:cs typeface="Calibri" panose="020F0502020204030204" pitchFamily="34" charset="0"/>
              </a:endParaRPr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092B2D3F-31E1-41EC-8A5F-4D47A0601750}"/>
                </a:ext>
              </a:extLst>
            </p:cNvPr>
            <p:cNvSpPr/>
            <p:nvPr/>
          </p:nvSpPr>
          <p:spPr>
            <a:xfrm>
              <a:off x="732828" y="3349029"/>
              <a:ext cx="619722" cy="619722"/>
            </a:xfrm>
            <a:prstGeom prst="ellipse">
              <a:avLst/>
            </a:prstGeom>
            <a:solidFill>
              <a:srgbClr val="FFFFFF"/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나눔스퀘어_ac" panose="020B0600000101010101"/>
                  <a:cs typeface="Calibri" panose="020F0502020204030204" pitchFamily="34" charset="0"/>
                </a:rPr>
                <a:t>3</a:t>
              </a: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나눔스퀘어_ac" panose="020B0600000101010101"/>
                <a:cs typeface="Calibri" panose="020F0502020204030204" pitchFamily="34" charset="0"/>
              </a:endParaRPr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79A8958E-6F1A-42CB-BF99-9E71CC40BBF6}"/>
              </a:ext>
            </a:extLst>
          </p:cNvPr>
          <p:cNvSpPr txBox="1"/>
          <p:nvPr/>
        </p:nvSpPr>
        <p:spPr>
          <a:xfrm>
            <a:off x="4706798" y="4285503"/>
            <a:ext cx="5852388" cy="447401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1" vertOverflow="overflow" horzOverflow="overflow" vert="horz" wrap="square" lIns="59531" tIns="59531" rIns="59531" bIns="59531" numCol="1" spcCol="38100" rtlCol="0" anchor="t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/>
                <a:cs typeface="Calibri" panose="020F0502020204030204" pitchFamily="34" charset="0"/>
              </a:rPr>
              <a:t>다음 뉴런에게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/>
                <a:cs typeface="Calibri" panose="020F0502020204030204" pitchFamily="34" charset="0"/>
              </a:rPr>
              <a:t>전달할지 판단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/>
                <a:cs typeface="Calibri" panose="020F0502020204030204" pitchFamily="34" charset="0"/>
              </a:rPr>
              <a:t>하기</a:t>
            </a:r>
            <a:endParaRPr kumimoji="0" lang="en-US" altLang="ko-KR" sz="20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/>
              <a:cs typeface="Calibri" panose="020F0502020204030204" pitchFamily="34" charset="0"/>
            </a:endParaRPr>
          </a:p>
        </p:txBody>
      </p: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ADD8780B-3E7A-4ADF-BFAC-2478D6163A59}"/>
              </a:ext>
            </a:extLst>
          </p:cNvPr>
          <p:cNvGrpSpPr/>
          <p:nvPr/>
        </p:nvGrpSpPr>
        <p:grpSpPr>
          <a:xfrm>
            <a:off x="4228862" y="4362309"/>
            <a:ext cx="430004" cy="430003"/>
            <a:chOff x="643929" y="3260130"/>
            <a:chExt cx="797522" cy="79752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B56056AB-D01E-4BB7-889C-1568AA60E1B7}"/>
                </a:ext>
              </a:extLst>
            </p:cNvPr>
            <p:cNvSpPr/>
            <p:nvPr/>
          </p:nvSpPr>
          <p:spPr>
            <a:xfrm>
              <a:off x="643929" y="3260130"/>
              <a:ext cx="797522" cy="797520"/>
            </a:xfrm>
            <a:prstGeom prst="ellipse">
              <a:avLst/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나눔스퀘어_ac" panose="020B0600000101010101"/>
                <a:cs typeface="Calibri" panose="020F0502020204030204" pitchFamily="34" charset="0"/>
              </a:endParaRPr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1BB38748-ED8F-42E0-B2FA-080132170A4B}"/>
                </a:ext>
              </a:extLst>
            </p:cNvPr>
            <p:cNvSpPr/>
            <p:nvPr/>
          </p:nvSpPr>
          <p:spPr>
            <a:xfrm>
              <a:off x="732828" y="3349029"/>
              <a:ext cx="619722" cy="619722"/>
            </a:xfrm>
            <a:prstGeom prst="ellipse">
              <a:avLst/>
            </a:prstGeom>
            <a:solidFill>
              <a:srgbClr val="FFFFFF"/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나눔스퀘어_ac" panose="020B0600000101010101"/>
                  <a:cs typeface="Calibri" panose="020F0502020204030204" pitchFamily="34" charset="0"/>
                </a:rPr>
                <a:t>4</a:t>
              </a: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나눔스퀘어_ac" panose="020B0600000101010101"/>
                <a:cs typeface="Calibri" panose="020F0502020204030204" pitchFamily="34" charset="0"/>
              </a:endParaRPr>
            </a:p>
          </p:txBody>
        </p: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C07FB387-D09F-4741-BDAF-78837CB61F0B}"/>
              </a:ext>
            </a:extLst>
          </p:cNvPr>
          <p:cNvSpPr txBox="1"/>
          <p:nvPr/>
        </p:nvSpPr>
        <p:spPr>
          <a:xfrm>
            <a:off x="4721765" y="4986930"/>
            <a:ext cx="4372124" cy="447401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1" vertOverflow="overflow" horzOverflow="overflow" vert="horz" wrap="square" lIns="59531" tIns="59531" rIns="59531" bIns="59531" numCol="1" spcCol="38100" rtlCol="0" anchor="t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/>
                <a:cs typeface="Calibri" panose="020F0502020204030204" pitchFamily="34" charset="0"/>
              </a:rPr>
              <a:t>신호 전달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/>
                <a:cs typeface="Calibri" panose="020F0502020204030204" pitchFamily="34" charset="0"/>
              </a:rPr>
              <a:t>하기</a:t>
            </a:r>
            <a:endParaRPr kumimoji="0" lang="en-US" altLang="ko-KR" sz="20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/>
              <a:cs typeface="Calibri" panose="020F0502020204030204" pitchFamily="34" charset="0"/>
            </a:endParaRPr>
          </a:p>
        </p:txBody>
      </p:sp>
      <p:grpSp>
        <p:nvGrpSpPr>
          <p:cNvPr id="56" name="그룹 55">
            <a:extLst>
              <a:ext uri="{FF2B5EF4-FFF2-40B4-BE49-F238E27FC236}">
                <a16:creationId xmlns:a16="http://schemas.microsoft.com/office/drawing/2014/main" id="{09AFA096-312C-4BFB-B16C-2FCEF08AC99B}"/>
              </a:ext>
            </a:extLst>
          </p:cNvPr>
          <p:cNvGrpSpPr/>
          <p:nvPr/>
        </p:nvGrpSpPr>
        <p:grpSpPr>
          <a:xfrm>
            <a:off x="4228862" y="5094065"/>
            <a:ext cx="430004" cy="430002"/>
            <a:chOff x="643929" y="3260130"/>
            <a:chExt cx="797522" cy="79752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2BB15C6E-EBB9-4112-B9ED-6EB0B8B98678}"/>
                </a:ext>
              </a:extLst>
            </p:cNvPr>
            <p:cNvSpPr/>
            <p:nvPr/>
          </p:nvSpPr>
          <p:spPr>
            <a:xfrm>
              <a:off x="643929" y="3260130"/>
              <a:ext cx="797522" cy="797520"/>
            </a:xfrm>
            <a:prstGeom prst="ellipse">
              <a:avLst/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나눔스퀘어_ac" panose="020B0600000101010101"/>
                <a:cs typeface="Calibri" panose="020F0502020204030204" pitchFamily="34" charset="0"/>
              </a:endParaRPr>
            </a:p>
          </p:txBody>
        </p:sp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DC40CD8F-9D25-436F-8B30-1EB6671CE9C9}"/>
                </a:ext>
              </a:extLst>
            </p:cNvPr>
            <p:cNvSpPr/>
            <p:nvPr/>
          </p:nvSpPr>
          <p:spPr>
            <a:xfrm>
              <a:off x="732828" y="3349029"/>
              <a:ext cx="619722" cy="619722"/>
            </a:xfrm>
            <a:prstGeom prst="ellipse">
              <a:avLst/>
            </a:prstGeom>
            <a:solidFill>
              <a:srgbClr val="FFFFFF"/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나눔스퀘어_ac" panose="020B0600000101010101"/>
                  <a:cs typeface="Calibri" panose="020F0502020204030204" pitchFamily="34" charset="0"/>
                </a:rPr>
                <a:t>5</a:t>
              </a: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나눔스퀘어_ac" panose="020B0600000101010101"/>
                <a:cs typeface="Calibri" panose="020F0502020204030204" pitchFamily="34" charset="0"/>
              </a:endParaRPr>
            </a:p>
          </p:txBody>
        </p:sp>
      </p:grpSp>
      <p:sp>
        <p:nvSpPr>
          <p:cNvPr id="60" name="화살표: 오른쪽 59">
            <a:extLst>
              <a:ext uri="{FF2B5EF4-FFF2-40B4-BE49-F238E27FC236}">
                <a16:creationId xmlns:a16="http://schemas.microsoft.com/office/drawing/2014/main" id="{76573080-E495-4638-9E12-FC1713BCBFCC}"/>
              </a:ext>
            </a:extLst>
          </p:cNvPr>
          <p:cNvSpPr/>
          <p:nvPr/>
        </p:nvSpPr>
        <p:spPr>
          <a:xfrm>
            <a:off x="8471101" y="3100385"/>
            <a:ext cx="457608" cy="1133390"/>
          </a:xfrm>
          <a:prstGeom prst="rightArrow">
            <a:avLst/>
          </a:prstGeom>
          <a:solidFill>
            <a:srgbClr val="FFFFFF"/>
          </a:solidFill>
          <a:ln w="50800" cap="flat" cmpd="sng" algn="ctr">
            <a:solidFill>
              <a:srgbClr val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ADF000E7-A5F2-4CF1-8148-0856745B870A}"/>
                  </a:ext>
                </a:extLst>
              </p:cNvPr>
              <p:cNvSpPr txBox="1"/>
              <p:nvPr/>
            </p:nvSpPr>
            <p:spPr>
              <a:xfrm>
                <a:off x="9797092" y="1755107"/>
                <a:ext cx="6855289" cy="581890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rot="0" spcFirstLastPara="1" vertOverflow="overflow" horzOverflow="overflow" vert="horz" wrap="square" lIns="59531" tIns="59531" rIns="59531" bIns="59531" numCol="1" spcCol="38100" rtlCol="0" anchor="t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n-US" altLang="ko-KR" sz="2000" b="0" i="1" u="none" strike="noStrike" kern="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나눔스퀘어_ac" panose="020B0600000101010101" pitchFamily="50" charset="-127"/>
                              <a:cs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kumimoji="0" lang="en-US" altLang="ko-KR" sz="2000" b="0" i="1" u="none" strike="noStrike" kern="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나눔스퀘어_ac" panose="020B0600000101010101" pitchFamily="50" charset="-127"/>
                              <a:cs typeface="Calibri" panose="020F0502020204030204" pitchFamily="34" charset="0"/>
                            </a:rPr>
                            <m:t>𝑥</m:t>
                          </m:r>
                        </m:e>
                        <m:sub>
                          <m:r>
                            <a:rPr kumimoji="0" lang="en-US" altLang="ko-KR" sz="2000" b="0" i="1" u="none" strike="noStrike" kern="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나눔스퀘어_ac" panose="020B0600000101010101" pitchFamily="50" charset="-127"/>
                              <a:cs typeface="Calibri" panose="020F0502020204030204" pitchFamily="34" charset="0"/>
                            </a:rPr>
                            <m:t>1</m:t>
                          </m:r>
                        </m:sub>
                      </m:sSub>
                      <m:r>
                        <a:rPr kumimoji="0" lang="en-US" altLang="ko-KR" sz="2000" b="0" i="1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나눔스퀘어_ac" panose="020B0600000101010101" pitchFamily="50" charset="-127"/>
                          <a:cs typeface="Calibri" panose="020F0502020204030204" pitchFamily="34" charset="0"/>
                        </a:rPr>
                        <m:t>,</m:t>
                      </m:r>
                      <m:sSub>
                        <m:sSubPr>
                          <m:ctrlPr>
                            <a:rPr kumimoji="0" lang="en-US" altLang="ko-KR" sz="2000" b="0" i="1" u="none" strike="noStrike" kern="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나눔스퀘어_ac" panose="020B0600000101010101" pitchFamily="50" charset="-127"/>
                              <a:cs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kumimoji="0" lang="en-US" altLang="ko-KR" sz="2000" b="0" i="1" u="none" strike="noStrike" kern="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나눔스퀘어_ac" panose="020B0600000101010101" pitchFamily="50" charset="-127"/>
                              <a:cs typeface="Calibri" panose="020F0502020204030204" pitchFamily="34" charset="0"/>
                            </a:rPr>
                            <m:t>𝑥</m:t>
                          </m:r>
                        </m:e>
                        <m:sub>
                          <m:r>
                            <a:rPr kumimoji="0" lang="en-US" altLang="ko-KR" sz="2000" b="0" i="1" u="none" strike="noStrike" kern="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나눔스퀘어_ac" panose="020B0600000101010101" pitchFamily="50" charset="-127"/>
                              <a:cs typeface="Calibri" panose="020F0502020204030204" pitchFamily="34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kumimoji="0" lang="en-US" altLang="ko-KR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나눔스퀘어_ac" panose="020B0600000101010101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ADF000E7-A5F2-4CF1-8148-0856745B870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97092" y="1755107"/>
                <a:ext cx="6855289" cy="58189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0C00B6DE-5293-44F7-A72D-0F7AEE93DE7B}"/>
                  </a:ext>
                </a:extLst>
              </p:cNvPr>
              <p:cNvSpPr txBox="1"/>
              <p:nvPr/>
            </p:nvSpPr>
            <p:spPr>
              <a:xfrm>
                <a:off x="9414320" y="2924529"/>
                <a:ext cx="2473156" cy="1461746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rot="0" spcFirstLastPara="1" vertOverflow="overflow" horzOverflow="overflow" vert="horz" wrap="square" lIns="59531" tIns="59531" rIns="59531" bIns="59531" numCol="1" spcCol="38100" rtlCol="0" anchor="t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subHide m:val="on"/>
                          <m:supHide m:val="on"/>
                          <m:ctrlPr>
                            <a:rPr kumimoji="0" lang="en-US" altLang="ko-KR" sz="2400" b="0" i="1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나눔스퀘어_ac" panose="020B0600000101010101" pitchFamily="50" charset="-127"/>
                              <a:cs typeface="Calibri" panose="020F0502020204030204" pitchFamily="34" charset="0"/>
                            </a:rPr>
                          </m:ctrlPr>
                        </m:naryPr>
                        <m:sub/>
                        <m:sup/>
                        <m:e>
                          <m:sSub>
                            <m:sSubPr>
                              <m:ctrlPr>
                                <a:rPr kumimoji="0" lang="en-US" altLang="ko-KR" sz="2400" b="0" i="1" u="none" strike="noStrike" kern="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나눔스퀘어_ac" panose="020B0600000101010101" pitchFamily="50" charset="-127"/>
                                  <a:cs typeface="Calibri" panose="020F0502020204030204" pitchFamily="34" charset="0"/>
                                </a:rPr>
                              </m:ctrlPr>
                            </m:sSubPr>
                            <m:e>
                              <m:r>
                                <a:rPr kumimoji="0" lang="en-US" altLang="ko-KR" sz="2400" b="0" i="1" u="none" strike="noStrike" kern="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나눔스퀘어_ac" panose="020B0600000101010101" pitchFamily="50" charset="-127"/>
                                  <a:cs typeface="Calibri" panose="020F0502020204030204" pitchFamily="34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kumimoji="0" lang="en-US" altLang="ko-KR" sz="2400" b="0" i="1" u="none" strike="noStrike" kern="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나눔스퀘어_ac" panose="020B0600000101010101" pitchFamily="50" charset="-127"/>
                                  <a:cs typeface="Calibri" panose="020F0502020204030204" pitchFamily="34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kumimoji="0" lang="en-US" altLang="ko-KR" sz="2400" b="0" i="1" u="none" strike="noStrike" kern="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나눔스퀘어_ac" panose="020B0600000101010101" pitchFamily="50" charset="-127"/>
                                  <a:cs typeface="Calibri" panose="020F0502020204030204" pitchFamily="34" charset="0"/>
                                </a:rPr>
                              </m:ctrlPr>
                            </m:sSubPr>
                            <m:e>
                              <m:r>
                                <a:rPr kumimoji="0" lang="en-US" altLang="ko-KR" sz="2400" b="0" i="1" u="none" strike="noStrike" kern="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나눔스퀘어_ac" panose="020B0600000101010101" pitchFamily="50" charset="-127"/>
                                  <a:cs typeface="Calibri" panose="020F0502020204030204" pitchFamily="34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kumimoji="0" lang="en-US" altLang="ko-KR" sz="2400" b="0" i="1" u="none" strike="noStrike" kern="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나눔스퀘어_ac" panose="020B0600000101010101" pitchFamily="50" charset="-127"/>
                                  <a:cs typeface="Calibri" panose="020F0502020204030204" pitchFamily="34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  <m:r>
                        <a:rPr kumimoji="0" lang="en-US" altLang="ko-KR" sz="2400" b="0" i="1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나눔스퀘어_ac" panose="020B0600000101010101" pitchFamily="50" charset="-127"/>
                          <a:cs typeface="Calibri" panose="020F0502020204030204" pitchFamily="34" charset="0"/>
                        </a:rPr>
                        <m:t>+</m:t>
                      </m:r>
                      <m:r>
                        <a:rPr kumimoji="0" lang="en-US" altLang="ko-KR" sz="2400" b="0" i="1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나눔스퀘어_ac" panose="020B0600000101010101" pitchFamily="50" charset="-127"/>
                          <a:cs typeface="Calibri" panose="020F0502020204030204" pitchFamily="34" charset="0"/>
                        </a:rPr>
                        <m:t>𝑏</m:t>
                      </m:r>
                    </m:oMath>
                  </m:oMathPara>
                </a14:m>
                <a:endParaRPr kumimoji="0" lang="en-US" altLang="ko-KR" sz="24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mbria Math" panose="02040503050406030204" pitchFamily="18" charset="0"/>
                  <a:ea typeface="나눔스퀘어_ac" panose="020B0600000101010101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0C00B6DE-5293-44F7-A72D-0F7AEE93DE7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14320" y="2924529"/>
                <a:ext cx="2473156" cy="1461746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4" name="TextBox 63">
            <a:extLst>
              <a:ext uri="{FF2B5EF4-FFF2-40B4-BE49-F238E27FC236}">
                <a16:creationId xmlns:a16="http://schemas.microsoft.com/office/drawing/2014/main" id="{0D08F5BE-226C-4A14-9B3D-2071FE5EA875}"/>
              </a:ext>
            </a:extLst>
          </p:cNvPr>
          <p:cNvSpPr txBox="1"/>
          <p:nvPr/>
        </p:nvSpPr>
        <p:spPr>
          <a:xfrm>
            <a:off x="9806894" y="4286365"/>
            <a:ext cx="6855289" cy="581890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1" vertOverflow="overflow" horzOverflow="overflow" vert="horz" wrap="square" lIns="59531" tIns="59531" rIns="59531" bIns="59531" numCol="1" spcCol="38100" rtlCol="0" anchor="t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b="1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/>
                <a:cs typeface="Calibri" panose="020F0502020204030204" pitchFamily="34" charset="0"/>
              </a:rPr>
              <a:t>활성화 함수</a:t>
            </a:r>
            <a:endParaRPr kumimoji="0" lang="en-US" altLang="ko-KR" sz="20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/>
              <a:cs typeface="Calibri" panose="020F0502020204030204" pitchFamily="34" charset="0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C6CE5A1A-39FF-4B71-BB07-78E75866CF17}"/>
              </a:ext>
            </a:extLst>
          </p:cNvPr>
          <p:cNvSpPr txBox="1"/>
          <p:nvPr/>
        </p:nvSpPr>
        <p:spPr>
          <a:xfrm>
            <a:off x="9824433" y="4994284"/>
            <a:ext cx="6855289" cy="581890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1" vertOverflow="overflow" horzOverflow="overflow" vert="horz" wrap="square" lIns="59531" tIns="59531" rIns="59531" bIns="59531" numCol="1" spcCol="38100" rtlCol="0" anchor="t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/>
                <a:cs typeface="Calibri" panose="020F0502020204030204" pitchFamily="34" charset="0"/>
              </a:rPr>
              <a:t>Output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E7510D0F-E490-48D3-BC2A-9DB406073FD5}"/>
                  </a:ext>
                </a:extLst>
              </p:cNvPr>
              <p:cNvSpPr txBox="1"/>
              <p:nvPr/>
            </p:nvSpPr>
            <p:spPr>
              <a:xfrm>
                <a:off x="9795083" y="2596134"/>
                <a:ext cx="6855289" cy="581890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rot="0" spcFirstLastPara="1" vertOverflow="overflow" horzOverflow="overflow" vert="horz" wrap="square" lIns="59531" tIns="59531" rIns="59531" bIns="59531" numCol="1" spcCol="38100" rtlCol="0" anchor="t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n-US" altLang="ko-KR" sz="2000" b="0" i="1" u="none" strike="noStrike" kern="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나눔스퀘어_ac" panose="020B0600000101010101" pitchFamily="50" charset="-127"/>
                              <a:cs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kumimoji="0" lang="en-US" altLang="ko-KR" sz="2000" b="0" i="1" u="none" strike="noStrike" kern="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나눔스퀘어_ac" panose="020B0600000101010101" pitchFamily="50" charset="-127"/>
                              <a:cs typeface="Calibri" panose="020F0502020204030204" pitchFamily="34" charset="0"/>
                            </a:rPr>
                            <m:t>𝑤</m:t>
                          </m:r>
                        </m:e>
                        <m:sub>
                          <m:r>
                            <a:rPr kumimoji="0" lang="en-US" altLang="ko-KR" sz="2000" b="0" i="1" u="none" strike="noStrike" kern="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나눔스퀘어_ac" panose="020B0600000101010101" pitchFamily="50" charset="-127"/>
                              <a:cs typeface="Calibri" panose="020F0502020204030204" pitchFamily="34" charset="0"/>
                            </a:rPr>
                            <m:t>1</m:t>
                          </m:r>
                        </m:sub>
                      </m:sSub>
                      <m:r>
                        <a:rPr kumimoji="0" lang="en-US" altLang="ko-KR" sz="2000" b="0" i="1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나눔스퀘어_ac" panose="020B0600000101010101" pitchFamily="50" charset="-127"/>
                          <a:cs typeface="Calibri" panose="020F0502020204030204" pitchFamily="34" charset="0"/>
                        </a:rPr>
                        <m:t>,</m:t>
                      </m:r>
                      <m:sSub>
                        <m:sSubPr>
                          <m:ctrlPr>
                            <a:rPr kumimoji="0" lang="en-US" altLang="ko-KR" sz="2000" b="0" i="1" u="none" strike="noStrike" kern="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나눔스퀘어_ac" panose="020B0600000101010101" pitchFamily="50" charset="-127"/>
                              <a:cs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kumimoji="0" lang="en-US" altLang="ko-KR" sz="2000" b="0" i="1" u="none" strike="noStrike" kern="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나눔스퀘어_ac" panose="020B0600000101010101" pitchFamily="50" charset="-127"/>
                              <a:cs typeface="Calibri" panose="020F0502020204030204" pitchFamily="34" charset="0"/>
                            </a:rPr>
                            <m:t>𝑤</m:t>
                          </m:r>
                        </m:e>
                        <m:sub>
                          <m:r>
                            <a:rPr kumimoji="0" lang="en-US" altLang="ko-KR" sz="2000" b="0" i="1" u="none" strike="noStrike" kern="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나눔스퀘어_ac" panose="020B0600000101010101" pitchFamily="50" charset="-127"/>
                              <a:cs typeface="Calibri" panose="020F0502020204030204" pitchFamily="34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kumimoji="0" lang="en-US" altLang="ko-KR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나눔스퀘어_ac" panose="020B0600000101010101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E7510D0F-E490-48D3-BC2A-9DB406073FD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95083" y="2596134"/>
                <a:ext cx="6855289" cy="58189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74" name="그룹 73">
            <a:extLst>
              <a:ext uri="{FF2B5EF4-FFF2-40B4-BE49-F238E27FC236}">
                <a16:creationId xmlns:a16="http://schemas.microsoft.com/office/drawing/2014/main" id="{5742C5AE-D6FD-4285-8009-D28036C7CDB5}"/>
              </a:ext>
            </a:extLst>
          </p:cNvPr>
          <p:cNvGrpSpPr/>
          <p:nvPr/>
        </p:nvGrpSpPr>
        <p:grpSpPr>
          <a:xfrm>
            <a:off x="9218902" y="1940313"/>
            <a:ext cx="430004" cy="430002"/>
            <a:chOff x="643929" y="3260130"/>
            <a:chExt cx="797522" cy="79752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5" name="타원 74">
              <a:extLst>
                <a:ext uri="{FF2B5EF4-FFF2-40B4-BE49-F238E27FC236}">
                  <a16:creationId xmlns:a16="http://schemas.microsoft.com/office/drawing/2014/main" id="{1D07DC7D-4339-4524-9F26-1738CB6309BB}"/>
                </a:ext>
              </a:extLst>
            </p:cNvPr>
            <p:cNvSpPr/>
            <p:nvPr/>
          </p:nvSpPr>
          <p:spPr>
            <a:xfrm>
              <a:off x="643929" y="3260130"/>
              <a:ext cx="797522" cy="797520"/>
            </a:xfrm>
            <a:prstGeom prst="ellipse">
              <a:avLst/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나눔스퀘어_ac" panose="020B0600000101010101"/>
                <a:cs typeface="Calibri" panose="020F0502020204030204" pitchFamily="34" charset="0"/>
              </a:endParaRPr>
            </a:p>
          </p:txBody>
        </p:sp>
        <p:sp>
          <p:nvSpPr>
            <p:cNvPr id="76" name="타원 75">
              <a:extLst>
                <a:ext uri="{FF2B5EF4-FFF2-40B4-BE49-F238E27FC236}">
                  <a16:creationId xmlns:a16="http://schemas.microsoft.com/office/drawing/2014/main" id="{7477E22F-6C60-45CA-BF48-9277F69BCB0F}"/>
                </a:ext>
              </a:extLst>
            </p:cNvPr>
            <p:cNvSpPr/>
            <p:nvPr/>
          </p:nvSpPr>
          <p:spPr>
            <a:xfrm>
              <a:off x="732828" y="3349029"/>
              <a:ext cx="619722" cy="619722"/>
            </a:xfrm>
            <a:prstGeom prst="ellipse">
              <a:avLst/>
            </a:prstGeom>
            <a:solidFill>
              <a:srgbClr val="FFFFFF"/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나눔스퀘어_ac" panose="020B0600000101010101"/>
                  <a:cs typeface="Calibri" panose="020F0502020204030204" pitchFamily="34" charset="0"/>
                </a:rPr>
                <a:t>1</a:t>
              </a: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나눔스퀘어_ac" panose="020B0600000101010101"/>
                <a:cs typeface="Calibri" panose="020F0502020204030204" pitchFamily="34" charset="0"/>
              </a:endParaRPr>
            </a:p>
          </p:txBody>
        </p:sp>
      </p:grp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D136093B-2A6A-4263-B0BF-6772C3D9FF4A}"/>
              </a:ext>
            </a:extLst>
          </p:cNvPr>
          <p:cNvGrpSpPr/>
          <p:nvPr/>
        </p:nvGrpSpPr>
        <p:grpSpPr>
          <a:xfrm>
            <a:off x="9218902" y="2774389"/>
            <a:ext cx="430004" cy="430002"/>
            <a:chOff x="643929" y="3260130"/>
            <a:chExt cx="797522" cy="79752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8" name="타원 77">
              <a:extLst>
                <a:ext uri="{FF2B5EF4-FFF2-40B4-BE49-F238E27FC236}">
                  <a16:creationId xmlns:a16="http://schemas.microsoft.com/office/drawing/2014/main" id="{BCEA4620-D098-4A84-AB9F-F30C508B0FAA}"/>
                </a:ext>
              </a:extLst>
            </p:cNvPr>
            <p:cNvSpPr/>
            <p:nvPr/>
          </p:nvSpPr>
          <p:spPr>
            <a:xfrm>
              <a:off x="643929" y="3260130"/>
              <a:ext cx="797522" cy="797520"/>
            </a:xfrm>
            <a:prstGeom prst="ellipse">
              <a:avLst/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나눔스퀘어_ac" panose="020B0600000101010101"/>
                <a:cs typeface="Calibri" panose="020F0502020204030204" pitchFamily="34" charset="0"/>
              </a:endParaRPr>
            </a:p>
          </p:txBody>
        </p:sp>
        <p:sp>
          <p:nvSpPr>
            <p:cNvPr id="79" name="타원 78">
              <a:extLst>
                <a:ext uri="{FF2B5EF4-FFF2-40B4-BE49-F238E27FC236}">
                  <a16:creationId xmlns:a16="http://schemas.microsoft.com/office/drawing/2014/main" id="{375F35AA-12DB-469B-9230-9E8F0ACD6077}"/>
                </a:ext>
              </a:extLst>
            </p:cNvPr>
            <p:cNvSpPr/>
            <p:nvPr/>
          </p:nvSpPr>
          <p:spPr>
            <a:xfrm>
              <a:off x="732828" y="3349029"/>
              <a:ext cx="619722" cy="619722"/>
            </a:xfrm>
            <a:prstGeom prst="ellipse">
              <a:avLst/>
            </a:prstGeom>
            <a:solidFill>
              <a:srgbClr val="FFFFFF"/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나눔스퀘어_ac" panose="020B0600000101010101"/>
                  <a:cs typeface="Calibri" panose="020F0502020204030204" pitchFamily="34" charset="0"/>
                </a:rPr>
                <a:t>2</a:t>
              </a: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나눔스퀘어_ac" panose="020B0600000101010101"/>
                <a:cs typeface="Calibri" panose="020F0502020204030204" pitchFamily="34" charset="0"/>
              </a:endParaRPr>
            </a:p>
          </p:txBody>
        </p:sp>
      </p:grp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4C5572A5-7E17-447F-8672-1846184517FB}"/>
              </a:ext>
            </a:extLst>
          </p:cNvPr>
          <p:cNvGrpSpPr/>
          <p:nvPr/>
        </p:nvGrpSpPr>
        <p:grpSpPr>
          <a:xfrm>
            <a:off x="9222959" y="3600204"/>
            <a:ext cx="430004" cy="430002"/>
            <a:chOff x="643929" y="3260130"/>
            <a:chExt cx="797522" cy="79752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1" name="타원 80">
              <a:extLst>
                <a:ext uri="{FF2B5EF4-FFF2-40B4-BE49-F238E27FC236}">
                  <a16:creationId xmlns:a16="http://schemas.microsoft.com/office/drawing/2014/main" id="{8BB96FF5-47BB-4502-A790-08C761B6B6F3}"/>
                </a:ext>
              </a:extLst>
            </p:cNvPr>
            <p:cNvSpPr/>
            <p:nvPr/>
          </p:nvSpPr>
          <p:spPr>
            <a:xfrm>
              <a:off x="643929" y="3260130"/>
              <a:ext cx="797522" cy="797520"/>
            </a:xfrm>
            <a:prstGeom prst="ellipse">
              <a:avLst/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나눔스퀘어_ac" panose="020B0600000101010101"/>
                <a:cs typeface="Calibri" panose="020F0502020204030204" pitchFamily="34" charset="0"/>
              </a:endParaRPr>
            </a:p>
          </p:txBody>
        </p:sp>
        <p:sp>
          <p:nvSpPr>
            <p:cNvPr id="82" name="타원 81">
              <a:extLst>
                <a:ext uri="{FF2B5EF4-FFF2-40B4-BE49-F238E27FC236}">
                  <a16:creationId xmlns:a16="http://schemas.microsoft.com/office/drawing/2014/main" id="{258BB3CD-D8FB-438A-92A3-EDF7EAB324C5}"/>
                </a:ext>
              </a:extLst>
            </p:cNvPr>
            <p:cNvSpPr/>
            <p:nvPr/>
          </p:nvSpPr>
          <p:spPr>
            <a:xfrm>
              <a:off x="732828" y="3349029"/>
              <a:ext cx="619722" cy="619722"/>
            </a:xfrm>
            <a:prstGeom prst="ellipse">
              <a:avLst/>
            </a:prstGeom>
            <a:solidFill>
              <a:srgbClr val="FFFFFF"/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나눔스퀘어_ac" panose="020B0600000101010101"/>
                  <a:cs typeface="Calibri" panose="020F0502020204030204" pitchFamily="34" charset="0"/>
                </a:rPr>
                <a:t>3</a:t>
              </a: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나눔스퀘어_ac" panose="020B0600000101010101"/>
                <a:cs typeface="Calibri" panose="020F0502020204030204" pitchFamily="34" charset="0"/>
              </a:endParaRPr>
            </a:p>
          </p:txBody>
        </p:sp>
      </p:grp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5F5DD20B-BB70-429B-B277-382CA7484F3F}"/>
              </a:ext>
            </a:extLst>
          </p:cNvPr>
          <p:cNvGrpSpPr/>
          <p:nvPr/>
        </p:nvGrpSpPr>
        <p:grpSpPr>
          <a:xfrm>
            <a:off x="9215156" y="4362309"/>
            <a:ext cx="430004" cy="430003"/>
            <a:chOff x="643929" y="3260130"/>
            <a:chExt cx="797522" cy="79752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4" name="타원 83">
              <a:extLst>
                <a:ext uri="{FF2B5EF4-FFF2-40B4-BE49-F238E27FC236}">
                  <a16:creationId xmlns:a16="http://schemas.microsoft.com/office/drawing/2014/main" id="{46032E2F-4B30-47AA-B2F0-27281CC01788}"/>
                </a:ext>
              </a:extLst>
            </p:cNvPr>
            <p:cNvSpPr/>
            <p:nvPr/>
          </p:nvSpPr>
          <p:spPr>
            <a:xfrm>
              <a:off x="643929" y="3260130"/>
              <a:ext cx="797522" cy="797520"/>
            </a:xfrm>
            <a:prstGeom prst="ellipse">
              <a:avLst/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나눔스퀘어_ac" panose="020B0600000101010101"/>
                <a:cs typeface="Calibri" panose="020F0502020204030204" pitchFamily="34" charset="0"/>
              </a:endParaRPr>
            </a:p>
          </p:txBody>
        </p:sp>
        <p:sp>
          <p:nvSpPr>
            <p:cNvPr id="85" name="타원 84">
              <a:extLst>
                <a:ext uri="{FF2B5EF4-FFF2-40B4-BE49-F238E27FC236}">
                  <a16:creationId xmlns:a16="http://schemas.microsoft.com/office/drawing/2014/main" id="{E109EF31-02A6-49FD-8A8C-8CE9766CC802}"/>
                </a:ext>
              </a:extLst>
            </p:cNvPr>
            <p:cNvSpPr/>
            <p:nvPr/>
          </p:nvSpPr>
          <p:spPr>
            <a:xfrm>
              <a:off x="732828" y="3349029"/>
              <a:ext cx="619722" cy="619722"/>
            </a:xfrm>
            <a:prstGeom prst="ellipse">
              <a:avLst/>
            </a:prstGeom>
            <a:solidFill>
              <a:srgbClr val="FFFFFF"/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나눔스퀘어_ac" panose="020B0600000101010101"/>
                  <a:cs typeface="Calibri" panose="020F0502020204030204" pitchFamily="34" charset="0"/>
                </a:rPr>
                <a:t>4</a:t>
              </a: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나눔스퀘어_ac" panose="020B0600000101010101"/>
                <a:cs typeface="Calibri" panose="020F0502020204030204" pitchFamily="34" charset="0"/>
              </a:endParaRPr>
            </a:p>
          </p:txBody>
        </p:sp>
      </p:grp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9CF97DB8-42FA-4457-8012-38E857C437DE}"/>
              </a:ext>
            </a:extLst>
          </p:cNvPr>
          <p:cNvGrpSpPr/>
          <p:nvPr/>
        </p:nvGrpSpPr>
        <p:grpSpPr>
          <a:xfrm>
            <a:off x="9215156" y="5094065"/>
            <a:ext cx="430004" cy="430002"/>
            <a:chOff x="643929" y="3260130"/>
            <a:chExt cx="797522" cy="79752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7" name="타원 86">
              <a:extLst>
                <a:ext uri="{FF2B5EF4-FFF2-40B4-BE49-F238E27FC236}">
                  <a16:creationId xmlns:a16="http://schemas.microsoft.com/office/drawing/2014/main" id="{F17E7384-CE84-4B9F-BCDF-B36CBEA1A21F}"/>
                </a:ext>
              </a:extLst>
            </p:cNvPr>
            <p:cNvSpPr/>
            <p:nvPr/>
          </p:nvSpPr>
          <p:spPr>
            <a:xfrm>
              <a:off x="643929" y="3260130"/>
              <a:ext cx="797522" cy="797520"/>
            </a:xfrm>
            <a:prstGeom prst="ellipse">
              <a:avLst/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나눔스퀘어_ac" panose="020B0600000101010101"/>
                <a:cs typeface="Calibri" panose="020F0502020204030204" pitchFamily="34" charset="0"/>
              </a:endParaRPr>
            </a:p>
          </p:txBody>
        </p:sp>
        <p:sp>
          <p:nvSpPr>
            <p:cNvPr id="88" name="타원 87">
              <a:extLst>
                <a:ext uri="{FF2B5EF4-FFF2-40B4-BE49-F238E27FC236}">
                  <a16:creationId xmlns:a16="http://schemas.microsoft.com/office/drawing/2014/main" id="{B6A13F68-4442-4EB3-BE3A-E009AC608420}"/>
                </a:ext>
              </a:extLst>
            </p:cNvPr>
            <p:cNvSpPr/>
            <p:nvPr/>
          </p:nvSpPr>
          <p:spPr>
            <a:xfrm>
              <a:off x="732828" y="3349029"/>
              <a:ext cx="619722" cy="619722"/>
            </a:xfrm>
            <a:prstGeom prst="ellipse">
              <a:avLst/>
            </a:prstGeom>
            <a:solidFill>
              <a:srgbClr val="FFFFFF"/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나눔스퀘어_ac" panose="020B0600000101010101"/>
                  <a:cs typeface="Calibri" panose="020F0502020204030204" pitchFamily="34" charset="0"/>
                </a:rPr>
                <a:t>5</a:t>
              </a: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나눔스퀘어_ac" panose="020B0600000101010101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9519380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D4AC3D3-7DE4-44D6-A048-C5E2BA07B2AD}"/>
              </a:ext>
            </a:extLst>
          </p:cNvPr>
          <p:cNvSpPr txBox="1"/>
          <p:nvPr/>
        </p:nvSpPr>
        <p:spPr>
          <a:xfrm>
            <a:off x="1766129" y="1144994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활성화 함수</a:t>
            </a:r>
            <a:r>
              <a:rPr lang="en-US" altLang="ko-KR" sz="240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(Activation Function)</a:t>
            </a:r>
            <a:endParaRPr kumimoji="0" lang="ko-Kore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3F035BA-E023-4734-9F8F-B18AF957CBF4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71AA8BC6-6BDC-4236-BC6C-CD82A954F66B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D703311B-4D28-4356-9CDC-7BB035A0A53B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982D7D73-5985-4FB5-95DC-ADF8B100873E}"/>
              </a:ext>
            </a:extLst>
          </p:cNvPr>
          <p:cNvSpPr txBox="1"/>
          <p:nvPr/>
        </p:nvSpPr>
        <p:spPr>
          <a:xfrm>
            <a:off x="1766129" y="1634551"/>
            <a:ext cx="13787200" cy="1966884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1" vertOverflow="overflow" horzOverflow="overflow" vert="horz" wrap="square" lIns="59531" tIns="59531" rIns="59531" bIns="59531" numCol="1" spcCol="38100" rtlCol="0" anchor="t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kern="0" dirty="0" err="1">
                <a:solidFill>
                  <a:srgbClr val="000000"/>
                </a:solidFill>
                <a:latin typeface="Times New Roman" panose="02020603050405020304" pitchFamily="18" charset="0"/>
                <a:ea typeface="나눔스퀘어_ac" panose="020B0600000101010101" pitchFamily="50" charset="-127"/>
                <a:cs typeface="Times New Roman" panose="02020603050405020304" pitchFamily="18" charset="0"/>
              </a:rPr>
              <a:t>퍼셉트론이</a:t>
            </a:r>
            <a:r>
              <a:rPr lang="ko-KR" altLang="en-US" sz="2000" kern="0" dirty="0">
                <a:solidFill>
                  <a:srgbClr val="000000"/>
                </a:solidFill>
                <a:latin typeface="Times New Roman" panose="02020603050405020304" pitchFamily="18" charset="0"/>
                <a:ea typeface="나눔스퀘어_ac" panose="020B0600000101010101" pitchFamily="50" charset="-127"/>
                <a:cs typeface="Times New Roman" panose="02020603050405020304" pitchFamily="18" charset="0"/>
              </a:rPr>
              <a:t> 받은 정보의 양이 충분하면 다음 </a:t>
            </a:r>
            <a:r>
              <a:rPr lang="ko-KR" altLang="en-US" sz="2000" kern="0" dirty="0" err="1">
                <a:solidFill>
                  <a:srgbClr val="000000"/>
                </a:solidFill>
                <a:latin typeface="Times New Roman" panose="02020603050405020304" pitchFamily="18" charset="0"/>
                <a:ea typeface="나눔스퀘어_ac" panose="020B0600000101010101" pitchFamily="50" charset="-127"/>
                <a:cs typeface="Times New Roman" panose="02020603050405020304" pitchFamily="18" charset="0"/>
              </a:rPr>
              <a:t>퍼셉트론으로</a:t>
            </a:r>
            <a:r>
              <a:rPr lang="ko-KR" altLang="en-US" sz="2000" kern="0" dirty="0">
                <a:solidFill>
                  <a:srgbClr val="000000"/>
                </a:solidFill>
                <a:latin typeface="Times New Roman" panose="02020603050405020304" pitchFamily="18" charset="0"/>
                <a:ea typeface="나눔스퀘어_ac" panose="020B0600000101010101" pitchFamily="50" charset="-127"/>
                <a:cs typeface="Times New Roman" panose="02020603050405020304" pitchFamily="18" charset="0"/>
              </a:rPr>
              <a:t> 정보를 보내고 </a:t>
            </a:r>
            <a:endParaRPr lang="en-US" altLang="ko-KR" sz="2000" kern="0" dirty="0">
              <a:solidFill>
                <a:srgbClr val="000000"/>
              </a:solidFill>
              <a:latin typeface="Times New Roman" panose="02020603050405020304" pitchFamily="18" charset="0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나눔스퀘어_ac" panose="020B0600000101010101" pitchFamily="50" charset="-127"/>
                <a:cs typeface="Times New Roman" panose="02020603050405020304" pitchFamily="18" charset="0"/>
              </a:rPr>
              <a:t>양이 적으면 다음 </a:t>
            </a:r>
            <a:r>
              <a:rPr kumimoji="0" lang="ko-KR" altLang="en-US" sz="20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나눔스퀘어_ac" panose="020B0600000101010101" pitchFamily="50" charset="-127"/>
                <a:cs typeface="Times New Roman" panose="02020603050405020304" pitchFamily="18" charset="0"/>
              </a:rPr>
              <a:t>퍼셉트론으로</a:t>
            </a:r>
            <a:r>
              <a:rPr kumimoji="0" lang="ko-KR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나눔스퀘어_ac" panose="020B0600000101010101" pitchFamily="50" charset="-127"/>
                <a:cs typeface="Times New Roman" panose="02020603050405020304" pitchFamily="18" charset="0"/>
              </a:rPr>
              <a:t> 정보를 보내지 </a:t>
            </a:r>
            <a:r>
              <a:rPr kumimoji="0" lang="ko-KR" altLang="en-US" sz="20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나눔스퀘어_ac" panose="020B0600000101010101" pitchFamily="50" charset="-127"/>
                <a:cs typeface="Times New Roman" panose="02020603050405020304" pitchFamily="18" charset="0"/>
              </a:rPr>
              <a:t>않을것을</a:t>
            </a:r>
            <a:r>
              <a:rPr kumimoji="0" lang="ko-KR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나눔스퀘어_ac" panose="020B0600000101010101" pitchFamily="50" charset="-127"/>
                <a:cs typeface="Times New Roman" panose="02020603050405020304" pitchFamily="18" charset="0"/>
              </a:rPr>
              <a:t> 판단하는 함수 </a:t>
            </a:r>
            <a:endParaRPr kumimoji="0" lang="en-US" altLang="ko-KR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kern="0" dirty="0">
                <a:solidFill>
                  <a:srgbClr val="000000"/>
                </a:solidFill>
                <a:latin typeface="Times New Roman" panose="02020603050405020304" pitchFamily="18" charset="0"/>
                <a:ea typeface="나눔스퀘어_ac" panose="020B0600000101010101" pitchFamily="50" charset="-127"/>
                <a:cs typeface="Times New Roman" panose="02020603050405020304" pitchFamily="18" charset="0"/>
              </a:rPr>
              <a:t>즉</a:t>
            </a:r>
            <a:r>
              <a:rPr lang="en-US" altLang="ko-KR" sz="2000" kern="0" dirty="0">
                <a:solidFill>
                  <a:srgbClr val="000000"/>
                </a:solidFill>
                <a:latin typeface="Times New Roman" panose="02020603050405020304" pitchFamily="18" charset="0"/>
                <a:ea typeface="나눔스퀘어_ac" panose="020B0600000101010101" pitchFamily="50" charset="-127"/>
                <a:cs typeface="Times New Roman" panose="02020603050405020304" pitchFamily="18" charset="0"/>
              </a:rPr>
              <a:t>,</a:t>
            </a:r>
            <a:r>
              <a:rPr lang="ko-KR" altLang="en-US" sz="2000" kern="0" dirty="0">
                <a:solidFill>
                  <a:srgbClr val="000000"/>
                </a:solidFill>
                <a:latin typeface="Times New Roman" panose="02020603050405020304" pitchFamily="18" charset="0"/>
                <a:ea typeface="나눔스퀘어_ac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kumimoji="0" lang="ko-KR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나눔스퀘어_ac" panose="020B0600000101010101" pitchFamily="50" charset="-127"/>
                <a:cs typeface="Times New Roman" panose="02020603050405020304" pitchFamily="18" charset="0"/>
              </a:rPr>
              <a:t>다음 </a:t>
            </a:r>
            <a:r>
              <a:rPr kumimoji="0" lang="ko-KR" altLang="en-US" sz="20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나눔스퀘어_ac" panose="020B0600000101010101" pitchFamily="50" charset="-127"/>
                <a:cs typeface="Times New Roman" panose="02020603050405020304" pitchFamily="18" charset="0"/>
              </a:rPr>
              <a:t>퍼셉트론에</a:t>
            </a:r>
            <a:r>
              <a:rPr kumimoji="0" lang="ko-KR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나눔스퀘어_ac" panose="020B0600000101010101" pitchFamily="50" charset="-127"/>
                <a:cs typeface="Times New Roman" panose="02020603050405020304" pitchFamily="18" charset="0"/>
              </a:rPr>
              <a:t> 보낼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신호의 강도를 결정</a:t>
            </a:r>
            <a:endParaRPr kumimoji="0" lang="en-US" altLang="ko-KR" sz="2000" b="1" i="0" u="none" strike="noStrike" kern="0" cap="none" spc="0" normalizeH="0" baseline="0" noProof="0" dirty="0">
              <a:ln>
                <a:noFill/>
              </a:ln>
              <a:solidFill>
                <a:srgbClr val="FF5050"/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비선형성을 주기 위하여 사용됨</a:t>
            </a:r>
            <a:endParaRPr kumimoji="0" lang="en-US" altLang="ko-KR" sz="2000" b="1" i="0" u="none" strike="noStrike" kern="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7564E236-F312-423B-ACF0-6819987764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2952" y="4420341"/>
            <a:ext cx="1577103" cy="16062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1806328-685C-41E5-A8E9-ECFCD006A328}"/>
              </a:ext>
            </a:extLst>
          </p:cNvPr>
          <p:cNvSpPr txBox="1"/>
          <p:nvPr/>
        </p:nvSpPr>
        <p:spPr>
          <a:xfrm>
            <a:off x="1189916" y="4035591"/>
            <a:ext cx="2818714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 defTabSz="914400" latinLnBrk="1"/>
            <a:r>
              <a:rPr lang="en-US" altLang="ko-KR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Step function</a:t>
            </a:r>
            <a:endParaRPr lang="ko-KR" altLang="en-US" b="1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11" name="Picture 4">
            <a:extLst>
              <a:ext uri="{FF2B5EF4-FFF2-40B4-BE49-F238E27FC236}">
                <a16:creationId xmlns:a16="http://schemas.microsoft.com/office/drawing/2014/main" id="{CFDCB226-BE34-4D41-9D28-47C0A3B9C2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8071" y="4666894"/>
            <a:ext cx="2352599" cy="11131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38E1A51-4B53-46BA-AFCC-9C194E5F35B7}"/>
              </a:ext>
            </a:extLst>
          </p:cNvPr>
          <p:cNvSpPr txBox="1"/>
          <p:nvPr/>
        </p:nvSpPr>
        <p:spPr>
          <a:xfrm>
            <a:off x="3896725" y="4035591"/>
            <a:ext cx="3375289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 defTabSz="914400" latinLnBrk="1"/>
            <a:r>
              <a:rPr lang="en-US" altLang="ko-KR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Sigmoid function</a:t>
            </a:r>
            <a:endParaRPr lang="ko-KR" altLang="en-US" b="1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14" name="Picture 6">
            <a:extLst>
              <a:ext uri="{FF2B5EF4-FFF2-40B4-BE49-F238E27FC236}">
                <a16:creationId xmlns:a16="http://schemas.microsoft.com/office/drawing/2014/main" id="{B82104F6-23E4-4D8A-BAC2-9496BC7BC3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2650" y="4635300"/>
            <a:ext cx="2352598" cy="11762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99C3D38-7555-41BB-991B-7FE2125886B9}"/>
              </a:ext>
            </a:extLst>
          </p:cNvPr>
          <p:cNvSpPr txBox="1"/>
          <p:nvPr/>
        </p:nvSpPr>
        <p:spPr>
          <a:xfrm>
            <a:off x="7226604" y="4012719"/>
            <a:ext cx="4264689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 defTabSz="914400" latinLnBrk="1"/>
            <a:r>
              <a:rPr lang="en-US" altLang="ko-KR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Rectified linear unit (</a:t>
            </a:r>
            <a:r>
              <a:rPr lang="en-US" altLang="ko-KR" b="1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ReLU</a:t>
            </a:r>
            <a:r>
              <a:rPr lang="en-US" altLang="ko-KR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)</a:t>
            </a:r>
            <a:endParaRPr lang="ko-KR" altLang="en-US" b="1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950085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BBCFB5-9B7C-49A8-9BC8-E14803D5D7B2}"/>
              </a:ext>
            </a:extLst>
          </p:cNvPr>
          <p:cNvSpPr txBox="1"/>
          <p:nvPr/>
        </p:nvSpPr>
        <p:spPr>
          <a:xfrm>
            <a:off x="1766129" y="1144994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sz="240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Perceptron</a:t>
            </a:r>
            <a:endParaRPr kumimoji="0" lang="ko-Kore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C9104831-7F9A-4451-A78E-1D5B9E530A2D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C7C7F86A-2556-4DC3-B152-DB8EE95B9FE4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5880DB65-F504-4421-9FF9-E1F7DBCC16ED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6" name="Google Shape;215;p33">
            <a:extLst>
              <a:ext uri="{FF2B5EF4-FFF2-40B4-BE49-F238E27FC236}">
                <a16:creationId xmlns:a16="http://schemas.microsoft.com/office/drawing/2014/main" id="{085A3EC2-755B-4669-A339-187804361015}"/>
              </a:ext>
            </a:extLst>
          </p:cNvPr>
          <p:cNvSpPr/>
          <p:nvPr/>
        </p:nvSpPr>
        <p:spPr>
          <a:xfrm>
            <a:off x="1469947" y="4319702"/>
            <a:ext cx="9252107" cy="1744964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45719" rIns="45719" anchor="ctr"/>
          <a:lstStyle/>
          <a:p>
            <a:pPr marL="0" marR="0" lvl="0" indent="0" defTabSz="91440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36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pic>
        <p:nvPicPr>
          <p:cNvPr id="7" name="Picture 2" descr="http://cs231n.github.io/assets/nn1/neuron_model.jpeg">
            <a:extLst>
              <a:ext uri="{FF2B5EF4-FFF2-40B4-BE49-F238E27FC236}">
                <a16:creationId xmlns:a16="http://schemas.microsoft.com/office/drawing/2014/main" id="{199924C2-0ED0-450E-BE23-2EA7F12AD7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6129" y="1962206"/>
            <a:ext cx="3058327" cy="1744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C3CBBFE-EBBC-4514-B339-4048CD74F082}"/>
                  </a:ext>
                </a:extLst>
              </p:cNvPr>
              <p:cNvSpPr txBox="1"/>
              <p:nvPr/>
            </p:nvSpPr>
            <p:spPr>
              <a:xfrm>
                <a:off x="624942" y="4460369"/>
                <a:ext cx="11156553" cy="1505219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rot="0" spcFirstLastPara="1" vertOverflow="overflow" horzOverflow="overflow" vert="horz" wrap="square" lIns="59531" tIns="59531" rIns="59531" bIns="59531" numCol="1" spcCol="38100" rtlCol="0" anchor="t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나눔스퀘어_ac" panose="020B0600000101010101"/>
                    <a:cs typeface="Times New Roman" panose="02020603050405020304" pitchFamily="18" charset="0"/>
                  </a:rPr>
                  <a:t>퍼셉트론에 들어오는 신호들</a:t>
                </a:r>
                <a:r>
                  <a:rPr kumimoji="0" lang="en-US" altLang="ko-KR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나눔스퀘어_ac" panose="020B0600000101010101"/>
                    <a:cs typeface="Times New Roman" panose="02020603050405020304" pitchFamily="18" charset="0"/>
                  </a:rPr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en-US" altLang="ko-KR" sz="20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FF505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나눔스퀘어_ac" panose="020B0600000101010101" pitchFamily="50" charset="-127"/>
                            <a:cs typeface="Calibri" panose="020F0502020204030204" pitchFamily="34" charset="0"/>
                          </a:rPr>
                        </m:ctrlPr>
                      </m:sSubPr>
                      <m:e>
                        <m:r>
                          <a:rPr kumimoji="0" lang="en-US" altLang="ko-KR" sz="20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FF505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나눔스퀘어_ac" panose="020B0600000101010101" pitchFamily="50" charset="-127"/>
                            <a:cs typeface="Calibri" panose="020F0502020204030204" pitchFamily="34" charset="0"/>
                          </a:rPr>
                          <m:t>𝒙</m:t>
                        </m:r>
                      </m:e>
                      <m:sub>
                        <m:r>
                          <a:rPr kumimoji="0" lang="en-US" altLang="ko-KR" sz="20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FF505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나눔스퀘어_ac" panose="020B0600000101010101" pitchFamily="50" charset="-127"/>
                            <a:cs typeface="Calibri" panose="020F0502020204030204" pitchFamily="34" charset="0"/>
                          </a:rPr>
                          <m:t>𝒊</m:t>
                        </m:r>
                      </m:sub>
                    </m:sSub>
                  </m:oMath>
                </a14:m>
                <a:r>
                  <a:rPr kumimoji="0" lang="en-US" altLang="ko-KR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나눔스퀘어_ac" panose="020B0600000101010101"/>
                    <a:cs typeface="Times New Roman" panose="02020603050405020304" pitchFamily="18" charset="0"/>
                  </a:rPr>
                  <a:t>)</a:t>
                </a:r>
                <a:r>
                  <a:rPr kumimoji="0" lang="ko-KR" alt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나눔스퀘어_ac" panose="020B0600000101010101"/>
                    <a:cs typeface="Times New Roman" panose="02020603050405020304" pitchFamily="18" charset="0"/>
                  </a:rPr>
                  <a:t>에 가중치를 곱하고</a:t>
                </a:r>
                <a:r>
                  <a:rPr kumimoji="0" lang="en-US" altLang="ko-KR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나눔스퀘어_ac" panose="020B0600000101010101"/>
                    <a:cs typeface="Times New Roman" panose="02020603050405020304" pitchFamily="18" charset="0"/>
                  </a:rPr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en-US" altLang="ko-KR" sz="20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FF505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나눔스퀘어_ac" panose="020B0600000101010101" pitchFamily="50" charset="-127"/>
                            <a:cs typeface="Calibri" panose="020F0502020204030204" pitchFamily="34" charset="0"/>
                          </a:rPr>
                        </m:ctrlPr>
                      </m:sSubPr>
                      <m:e>
                        <m:r>
                          <a:rPr kumimoji="0" lang="en-US" altLang="ko-KR" sz="20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FF505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나눔스퀘어_ac" panose="020B0600000101010101" pitchFamily="50" charset="-127"/>
                            <a:cs typeface="Calibri" panose="020F0502020204030204" pitchFamily="34" charset="0"/>
                          </a:rPr>
                          <m:t>𝒘</m:t>
                        </m:r>
                      </m:e>
                      <m:sub>
                        <m:r>
                          <a:rPr kumimoji="0" lang="en-US" altLang="ko-KR" sz="20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FF505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나눔스퀘어_ac" panose="020B0600000101010101" pitchFamily="50" charset="-127"/>
                            <a:cs typeface="Calibri" panose="020F0502020204030204" pitchFamily="34" charset="0"/>
                          </a:rPr>
                          <m:t>𝒊</m:t>
                        </m:r>
                      </m:sub>
                    </m:sSub>
                    <m:sSub>
                      <m:sSubPr>
                        <m:ctrlPr>
                          <a:rPr kumimoji="0" lang="en-US" altLang="ko-KR" sz="20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FF505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나눔스퀘어_ac" panose="020B0600000101010101" pitchFamily="50" charset="-127"/>
                            <a:cs typeface="Calibri" panose="020F0502020204030204" pitchFamily="34" charset="0"/>
                          </a:rPr>
                        </m:ctrlPr>
                      </m:sSubPr>
                      <m:e>
                        <m:r>
                          <a:rPr kumimoji="0" lang="en-US" altLang="ko-KR" sz="20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FF505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나눔스퀘어_ac" panose="020B0600000101010101" pitchFamily="50" charset="-127"/>
                            <a:cs typeface="Calibri" panose="020F0502020204030204" pitchFamily="34" charset="0"/>
                          </a:rPr>
                          <m:t>𝒙</m:t>
                        </m:r>
                      </m:e>
                      <m:sub>
                        <m:r>
                          <a:rPr kumimoji="0" lang="en-US" altLang="ko-KR" sz="20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FF505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나눔스퀘어_ac" panose="020B0600000101010101" pitchFamily="50" charset="-127"/>
                            <a:cs typeface="Calibri" panose="020F0502020204030204" pitchFamily="34" charset="0"/>
                          </a:rPr>
                          <m:t>𝒊</m:t>
                        </m:r>
                      </m:sub>
                    </m:sSub>
                  </m:oMath>
                </a14:m>
                <a:r>
                  <a:rPr kumimoji="0" lang="en-US" altLang="ko-KR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나눔스퀘어_ac" panose="020B0600000101010101"/>
                    <a:cs typeface="Times New Roman" panose="02020603050405020304" pitchFamily="18" charset="0"/>
                  </a:rPr>
                  <a:t>), </a:t>
                </a:r>
                <a:r>
                  <a:rPr kumimoji="0" lang="ko-KR" alt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나눔스퀘어_ac" panose="020B0600000101010101"/>
                    <a:cs typeface="Times New Roman" panose="02020603050405020304" pitchFamily="18" charset="0"/>
                  </a:rPr>
                  <a:t>이들과 편향</a:t>
                </a:r>
                <a:r>
                  <a:rPr kumimoji="0" lang="en-US" altLang="ko-KR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나눔스퀘어_ac" panose="020B0600000101010101"/>
                    <a:cs typeface="Times New Roman" panose="02020603050405020304" pitchFamily="18" charset="0"/>
                  </a:rPr>
                  <a:t>(</a:t>
                </a:r>
                <a14:m>
                  <m:oMath xmlns:m="http://schemas.openxmlformats.org/officeDocument/2006/math">
                    <m:r>
                      <a:rPr kumimoji="0" lang="en-US" altLang="ko-KR" sz="2000" b="1" i="1" u="none" strike="noStrike" kern="0" cap="none" spc="0" normalizeH="0" baseline="0" noProof="0" dirty="0" smtClean="0">
                        <a:ln>
                          <a:noFill/>
                        </a:ln>
                        <a:solidFill>
                          <a:srgbClr val="FF505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나눔스퀘어_ac" panose="020B0600000101010101" pitchFamily="50" charset="-127"/>
                        <a:cs typeface="Calibri" panose="020F0502020204030204" pitchFamily="34" charset="0"/>
                      </a:rPr>
                      <m:t>𝒃</m:t>
                    </m:r>
                  </m:oMath>
                </a14:m>
                <a:r>
                  <a:rPr kumimoji="0" lang="en-US" altLang="ko-KR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나눔스퀘어_ac" panose="020B0600000101010101"/>
                    <a:cs typeface="Times New Roman" panose="02020603050405020304" pitchFamily="18" charset="0"/>
                  </a:rPr>
                  <a:t>)</a:t>
                </a:r>
                <a:r>
                  <a:rPr kumimoji="0" lang="ko-KR" alt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나눔스퀘어_ac" panose="020B0600000101010101"/>
                    <a:cs typeface="Times New Roman" panose="02020603050405020304" pitchFamily="18" charset="0"/>
                  </a:rPr>
                  <a:t>을 더한다</a:t>
                </a:r>
                <a:r>
                  <a:rPr kumimoji="0" lang="en-US" altLang="ko-KR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나눔스퀘어_ac" panose="020B0600000101010101"/>
                    <a:cs typeface="Times New Roman" panose="02020603050405020304" pitchFamily="18" charset="0"/>
                  </a:rPr>
                  <a:t>.</a:t>
                </a:r>
              </a:p>
              <a:p>
                <a:pPr marL="0" marR="0" lvl="0" indent="0" algn="ctr" defTabSz="91440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/>
                    <a:cs typeface="Times New Roman" panose="02020603050405020304" pitchFamily="18" charset="0"/>
                  </a:rPr>
                  <a:t>이후 </a:t>
                </a:r>
                <a:r>
                  <a:rPr kumimoji="0" lang="en-US" altLang="ko-KR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/>
                    <a:cs typeface="Times New Roman" panose="02020603050405020304" pitchFamily="18" charset="0"/>
                  </a:rPr>
                  <a:t>activation function </a:t>
                </a:r>
                <a:r>
                  <a:rPr kumimoji="0" lang="en-US" altLang="ko-KR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나눔스퀘어_ac" panose="020B0600000101010101"/>
                    <a:cs typeface="Times New Roman" panose="02020603050405020304" pitchFamily="18" charset="0"/>
                  </a:rPr>
                  <a:t>(</a:t>
                </a:r>
                <a14:m>
                  <m:oMath xmlns:m="http://schemas.openxmlformats.org/officeDocument/2006/math">
                    <m:r>
                      <a:rPr kumimoji="0" lang="en-US" altLang="ko-KR" sz="2000" b="1" i="1" u="none" strike="noStrike" kern="0" cap="none" spc="0" normalizeH="0" baseline="0" noProof="0" dirty="0" smtClean="0">
                        <a:ln>
                          <a:noFill/>
                        </a:ln>
                        <a:solidFill>
                          <a:srgbClr val="FF505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나눔스퀘어_ac" panose="020B0600000101010101" pitchFamily="50" charset="-127"/>
                        <a:cs typeface="Calibri" panose="020F0502020204030204" pitchFamily="34" charset="0"/>
                      </a:rPr>
                      <m:t>𝒇</m:t>
                    </m:r>
                  </m:oMath>
                </a14:m>
                <a:r>
                  <a:rPr kumimoji="0" lang="en-US" altLang="ko-KR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나눔스퀘어_ac" panose="020B0600000101010101"/>
                    <a:cs typeface="Times New Roman" panose="02020603050405020304" pitchFamily="18" charset="0"/>
                  </a:rPr>
                  <a:t>)</a:t>
                </a:r>
                <a:r>
                  <a:rPr kumimoji="0" lang="ko-KR" alt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나눔스퀘어_ac" panose="020B0600000101010101"/>
                    <a:cs typeface="Times New Roman" panose="02020603050405020304" pitchFamily="18" charset="0"/>
                  </a:rPr>
                  <a:t>를 취해 </a:t>
                </a:r>
                <a:r>
                  <a:rPr kumimoji="0" lang="ko-KR" altLang="en-US" sz="20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나눔스퀘어_ac" panose="020B0600000101010101"/>
                    <a:cs typeface="Times New Roman" panose="02020603050405020304" pitchFamily="18" charset="0"/>
                  </a:rPr>
                  <a:t>출력값을</a:t>
                </a:r>
                <a:r>
                  <a:rPr kumimoji="0" lang="ko-KR" alt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나눔스퀘어_ac" panose="020B0600000101010101"/>
                    <a:cs typeface="Times New Roman" panose="02020603050405020304" pitchFamily="18" charset="0"/>
                  </a:rPr>
                  <a:t> 만든다</a:t>
                </a:r>
                <a:r>
                  <a:rPr kumimoji="0" lang="en-US" altLang="ko-KR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나눔스퀘어_ac" panose="020B0600000101010101"/>
                    <a:cs typeface="Times New Roman" panose="02020603050405020304" pitchFamily="18" charset="0"/>
                  </a:rPr>
                  <a:t>.</a:t>
                </a:r>
              </a:p>
              <a:p>
                <a:pPr marL="0" marR="0" lvl="0" indent="0" algn="ctr" defTabSz="91440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2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70C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/>
                    <a:cs typeface="Calibri" panose="020F0502020204030204" pitchFamily="34" charset="0"/>
                  </a:rPr>
                  <a:t>목표 </a:t>
                </a:r>
                <a:r>
                  <a:rPr kumimoji="0" lang="en-US" altLang="ko-KR" sz="2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70C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/>
                    <a:cs typeface="Calibri" panose="020F0502020204030204" pitchFamily="34" charset="0"/>
                  </a:rPr>
                  <a:t>: </a:t>
                </a:r>
                <a:r>
                  <a:rPr kumimoji="0" lang="ko-KR" altLang="en-US" sz="2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70C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/>
                    <a:cs typeface="Calibri" panose="020F0502020204030204" pitchFamily="34" charset="0"/>
                  </a:rPr>
                  <a:t>적절한 가중치</a:t>
                </a:r>
                <a:r>
                  <a:rPr kumimoji="0" lang="en-US" altLang="ko-KR" sz="2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70C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/>
                    <a:cs typeface="Calibri" panose="020F0502020204030204" pitchFamily="34" charset="0"/>
                  </a:rPr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en-US" altLang="ko-KR" sz="20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70C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나눔스퀘어_ac" panose="020B0600000101010101" pitchFamily="50" charset="-127"/>
                            <a:cs typeface="Calibri" panose="020F0502020204030204" pitchFamily="34" charset="0"/>
                          </a:rPr>
                        </m:ctrlPr>
                      </m:sSubPr>
                      <m:e>
                        <m:r>
                          <a:rPr kumimoji="0" lang="en-US" altLang="ko-KR" sz="2000" b="1" i="0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70C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나눔스퀘어_ac" panose="020B0600000101010101" pitchFamily="50" charset="-127"/>
                            <a:cs typeface="Calibri" panose="020F0502020204030204" pitchFamily="34" charset="0"/>
                          </a:rPr>
                          <m:t>𝒘</m:t>
                        </m:r>
                      </m:e>
                      <m:sub>
                        <m:r>
                          <a:rPr kumimoji="0" lang="en-US" altLang="ko-KR" sz="2000" b="1" i="0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70C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나눔스퀘어_ac" panose="020B0600000101010101" pitchFamily="50" charset="-127"/>
                            <a:cs typeface="Calibri" panose="020F0502020204030204" pitchFamily="34" charset="0"/>
                          </a:rPr>
                          <m:t>𝒊</m:t>
                        </m:r>
                      </m:sub>
                    </m:sSub>
                  </m:oMath>
                </a14:m>
                <a:r>
                  <a:rPr kumimoji="0" lang="en-US" altLang="ko-KR" sz="2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70C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/>
                    <a:cs typeface="Calibri" panose="020F0502020204030204" pitchFamily="34" charset="0"/>
                  </a:rPr>
                  <a:t>)</a:t>
                </a:r>
                <a:r>
                  <a:rPr kumimoji="0" lang="ko-KR" altLang="en-US" sz="2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70C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/>
                    <a:cs typeface="Calibri" panose="020F0502020204030204" pitchFamily="34" charset="0"/>
                  </a:rPr>
                  <a:t>를 찾아내기</a:t>
                </a:r>
                <a:r>
                  <a:rPr kumimoji="0" lang="en-US" altLang="ko-KR" sz="2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70C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/>
                    <a:cs typeface="Calibri" panose="020F0502020204030204" pitchFamily="34" charset="0"/>
                  </a:rPr>
                  <a:t>!</a:t>
                </a: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C3CBBFE-EBBC-4514-B339-4048CD74F0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4942" y="4460369"/>
                <a:ext cx="11156553" cy="1505219"/>
              </a:xfrm>
              <a:prstGeom prst="rect">
                <a:avLst/>
              </a:prstGeom>
              <a:blipFill>
                <a:blip r:embed="rId3"/>
                <a:stretch>
                  <a:fillRect b="-3361"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B5697B5C-3C2B-451F-AF07-A973716E6B30}"/>
              </a:ext>
            </a:extLst>
          </p:cNvPr>
          <p:cNvSpPr/>
          <p:nvPr/>
        </p:nvSpPr>
        <p:spPr>
          <a:xfrm>
            <a:off x="5386025" y="2372715"/>
            <a:ext cx="834206" cy="619059"/>
          </a:xfrm>
          <a:prstGeom prst="rightArrow">
            <a:avLst/>
          </a:prstGeom>
          <a:solidFill>
            <a:srgbClr val="FFFFFF"/>
          </a:solidFill>
          <a:ln w="50800" cap="flat" cmpd="sng" algn="ctr">
            <a:solidFill>
              <a:srgbClr val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50E5882D-BDDC-4534-89D5-5BFB34988FA9}"/>
                  </a:ext>
                </a:extLst>
              </p:cNvPr>
              <p:cNvSpPr txBox="1"/>
              <p:nvPr/>
            </p:nvSpPr>
            <p:spPr>
              <a:xfrm>
                <a:off x="6617034" y="1863209"/>
                <a:ext cx="5159827" cy="1350177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rot="0" spcFirstLastPara="1" vertOverflow="overflow" horzOverflow="overflow" vert="horz" wrap="square" lIns="59531" tIns="59531" rIns="59531" bIns="59531" numCol="1" spcCol="38100" rtlCol="0" anchor="t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kumimoji="0" lang="en-US" altLang="ko-KR" sz="3200" b="0" i="1" u="none" strike="noStrike" kern="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나눔스퀘어_ac" panose="020B0600000101010101" pitchFamily="50" charset="-127"/>
                          <a:cs typeface="Calibri" panose="020F0502020204030204" pitchFamily="34" charset="0"/>
                        </a:rPr>
                        <m:t>𝑓</m:t>
                      </m:r>
                      <m:r>
                        <a:rPr kumimoji="0" lang="en-US" altLang="ko-KR" sz="3200" b="0" i="1" u="none" strike="noStrike" kern="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나눔스퀘어_ac" panose="020B0600000101010101" pitchFamily="50" charset="-127"/>
                          <a:cs typeface="Calibri" panose="020F0502020204030204" pitchFamily="34" charset="0"/>
                        </a:rPr>
                        <m:t>(</m:t>
                      </m:r>
                      <m:d>
                        <m:dPr>
                          <m:begChr m:val="["/>
                          <m:endChr m:val="]"/>
                          <m:ctrlPr>
                            <a:rPr kumimoji="0" lang="en-US" altLang="ko-KR" sz="3200" b="0" i="1" u="none" strike="noStrike" kern="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나눔스퀘어_ac" panose="020B0600000101010101" pitchFamily="50" charset="-127"/>
                              <a:cs typeface="Calibri" panose="020F0502020204030204" pitchFamily="34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kumimoji="0" lang="en-US" altLang="ko-KR" sz="3200" b="0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나눔스퀘어_ac" panose="020B0600000101010101" pitchFamily="50" charset="-127"/>
                                  <a:cs typeface="Calibri" panose="020F0502020204030204" pitchFamily="34" charset="0"/>
                                </a:rPr>
                              </m:ctrlPr>
                            </m:sSubPr>
                            <m:e>
                              <m:r>
                                <a:rPr kumimoji="0" lang="en-US" altLang="ko-KR" sz="3200" b="0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나눔스퀘어_ac" panose="020B0600000101010101" pitchFamily="50" charset="-127"/>
                                  <a:cs typeface="Calibri" panose="020F0502020204030204" pitchFamily="34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kumimoji="0" lang="en-US" altLang="ko-KR" sz="3200" b="0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나눔스퀘어_ac" panose="020B0600000101010101" pitchFamily="50" charset="-127"/>
                                  <a:cs typeface="Calibri" panose="020F0502020204030204" pitchFamily="34" charset="0"/>
                                </a:rPr>
                                <m:t>1</m:t>
                              </m:r>
                            </m:sub>
                          </m:sSub>
                          <m:r>
                            <a:rPr kumimoji="0" lang="en-US" altLang="ko-KR" sz="3200" b="0" i="1" u="none" strike="noStrike" kern="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나눔스퀘어_ac" panose="020B0600000101010101" pitchFamily="50" charset="-127"/>
                              <a:cs typeface="Calibri" panose="020F0502020204030204" pitchFamily="34" charset="0"/>
                            </a:rPr>
                            <m:t>  </m:t>
                          </m:r>
                          <m:sSub>
                            <m:sSubPr>
                              <m:ctrlPr>
                                <a:rPr kumimoji="0" lang="en-US" altLang="ko-KR" sz="3200" b="0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나눔스퀘어_ac" panose="020B0600000101010101" pitchFamily="50" charset="-127"/>
                                  <a:cs typeface="Calibri" panose="020F0502020204030204" pitchFamily="34" charset="0"/>
                                </a:rPr>
                              </m:ctrlPr>
                            </m:sSubPr>
                            <m:e>
                              <m:r>
                                <a:rPr kumimoji="0" lang="en-US" altLang="ko-KR" sz="3200" b="0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나눔스퀘어_ac" panose="020B0600000101010101" pitchFamily="50" charset="-127"/>
                                  <a:cs typeface="Calibri" panose="020F0502020204030204" pitchFamily="34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kumimoji="0" lang="en-US" altLang="ko-KR" sz="3200" b="0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나눔스퀘어_ac" panose="020B0600000101010101" pitchFamily="50" charset="-127"/>
                                  <a:cs typeface="Calibri" panose="020F0502020204030204" pitchFamily="34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kumimoji="0" lang="en-US" altLang="ko-KR" sz="3200" b="0" i="1" u="none" strike="noStrike" kern="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나눔스퀘어_ac" panose="020B0600000101010101" pitchFamily="50" charset="-127"/>
                              <a:cs typeface="Calibri" panose="020F0502020204030204" pitchFamily="34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kumimoji="0" lang="en-US" altLang="ko-KR" sz="3200" b="0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나눔스퀘어_ac" panose="020B0600000101010101" pitchFamily="50" charset="-127"/>
                                  <a:cs typeface="Calibri" panose="020F0502020204030204" pitchFamily="34" charset="0"/>
                                </a:rPr>
                              </m:ctrlPr>
                            </m:eqArrPr>
                            <m:e>
                              <m:sSub>
                                <m:sSubPr>
                                  <m:ctrlPr>
                                    <a:rPr kumimoji="0" lang="en-US" altLang="ko-KR" sz="3200" b="0" i="1" u="none" strike="noStrike" kern="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rgbClr val="000000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나눔스퀘어_ac" panose="020B0600000101010101" pitchFamily="50" charset="-127"/>
                                      <a:cs typeface="Calibri" panose="020F0502020204030204" pitchFamily="34" charset="0"/>
                                    </a:rPr>
                                  </m:ctrlPr>
                                </m:sSubPr>
                                <m:e>
                                  <m:r>
                                    <a:rPr kumimoji="0" lang="en-US" altLang="ko-KR" sz="3200" b="0" i="1" u="none" strike="noStrike" kern="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rgbClr val="000000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나눔스퀘어_ac" panose="020B0600000101010101" pitchFamily="50" charset="-127"/>
                                      <a:cs typeface="Calibri" panose="020F0502020204030204" pitchFamily="34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kumimoji="0" lang="en-US" altLang="ko-KR" sz="3200" b="0" i="1" u="none" strike="noStrike" kern="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rgbClr val="000000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나눔스퀘어_ac" panose="020B0600000101010101" pitchFamily="50" charset="-127"/>
                                      <a:cs typeface="Calibri" panose="020F0502020204030204" pitchFamily="34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kumimoji="0" lang="en-US" altLang="ko-KR" sz="3200" b="0" i="1" u="none" strike="noStrike" kern="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rgbClr val="000000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나눔스퀘어_ac" panose="020B0600000101010101" pitchFamily="50" charset="-127"/>
                                      <a:cs typeface="Calibri" panose="020F0502020204030204" pitchFamily="34" charset="0"/>
                                    </a:rPr>
                                  </m:ctrlPr>
                                </m:sSubPr>
                                <m:e>
                                  <m:r>
                                    <a:rPr kumimoji="0" lang="en-US" altLang="ko-KR" sz="3200" b="0" i="1" u="none" strike="noStrike" kern="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rgbClr val="000000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나눔스퀘어_ac" panose="020B0600000101010101" pitchFamily="50" charset="-127"/>
                                      <a:cs typeface="Calibri" panose="020F0502020204030204" pitchFamily="34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kumimoji="0" lang="en-US" altLang="ko-KR" sz="3200" b="0" i="1" u="none" strike="noStrike" kern="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rgbClr val="000000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나눔스퀘어_ac" panose="020B0600000101010101" pitchFamily="50" charset="-127"/>
                                      <a:cs typeface="Calibri" panose="020F0502020204030204" pitchFamily="34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eqArr>
                        </m:e>
                      </m:d>
                      <m:r>
                        <a:rPr kumimoji="0" lang="en-US" altLang="ko-KR" sz="3200" b="0" i="1" u="none" strike="noStrike" kern="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나눔스퀘어_ac" panose="020B0600000101010101" pitchFamily="50" charset="-127"/>
                          <a:cs typeface="Calibri" panose="020F0502020204030204" pitchFamily="34" charset="0"/>
                        </a:rPr>
                        <m:t>+</m:t>
                      </m:r>
                      <m:r>
                        <a:rPr kumimoji="0" lang="en-US" altLang="ko-KR" sz="3200" b="0" i="1" u="none" strike="noStrike" kern="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나눔스퀘어_ac" panose="020B0600000101010101" pitchFamily="50" charset="-127"/>
                          <a:cs typeface="Calibri" panose="020F0502020204030204" pitchFamily="34" charset="0"/>
                        </a:rPr>
                        <m:t>𝑏</m:t>
                      </m:r>
                      <m:r>
                        <a:rPr kumimoji="0" lang="en-US" altLang="ko-KR" sz="3200" b="0" i="1" u="none" strike="noStrike" kern="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나눔스퀘어_ac" panose="020B0600000101010101" pitchFamily="50" charset="-127"/>
                          <a:cs typeface="Calibri" panose="020F0502020204030204" pitchFamily="34" charset="0"/>
                        </a:rPr>
                        <m:t>)</m:t>
                      </m:r>
                    </m:oMath>
                  </m:oMathPara>
                </a14:m>
                <a:endParaRPr kumimoji="0" lang="en-US" altLang="ko-KR" sz="3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mbria Math" panose="02040503050406030204" pitchFamily="18" charset="0"/>
                  <a:ea typeface="나눔스퀘어_ac" panose="020B0600000101010101" pitchFamily="50" charset="-127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50E5882D-BDDC-4534-89D5-5BFB34988FA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17034" y="1863209"/>
                <a:ext cx="5159827" cy="1350177"/>
              </a:xfrm>
              <a:prstGeom prst="rect">
                <a:avLst/>
              </a:prstGeom>
              <a:blipFill>
                <a:blip r:embed="rId4"/>
                <a:stretch>
                  <a:fillRect l="-2206"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오른쪽 대괄호[R] 10">
            <a:extLst>
              <a:ext uri="{FF2B5EF4-FFF2-40B4-BE49-F238E27FC236}">
                <a16:creationId xmlns:a16="http://schemas.microsoft.com/office/drawing/2014/main" id="{B0D9D25E-D641-5F97-AC28-A5A1DCCB7C83}"/>
              </a:ext>
            </a:extLst>
          </p:cNvPr>
          <p:cNvSpPr/>
          <p:nvPr/>
        </p:nvSpPr>
        <p:spPr>
          <a:xfrm rot="5400000">
            <a:off x="8110334" y="2008902"/>
            <a:ext cx="130060" cy="2156108"/>
          </a:xfrm>
          <a:prstGeom prst="rightBracket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4BB8FBC-B6D3-FCDC-D154-F91D2C8756CA}"/>
                  </a:ext>
                </a:extLst>
              </p:cNvPr>
              <p:cNvSpPr txBox="1"/>
              <p:nvPr/>
            </p:nvSpPr>
            <p:spPr>
              <a:xfrm>
                <a:off x="6977743" y="3213386"/>
                <a:ext cx="2677913" cy="76302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ko-KR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kumimoji="1" lang="en-US" altLang="ko-KR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kumimoji="1"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ko-KR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kumimoji="1" lang="en-US" altLang="ko-KR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kumimoji="1" lang="en-US" altLang="ko-KR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kumimoji="1"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ko-KR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kumimoji="1" lang="en-US" altLang="ko-KR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kumimoji="1"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ko-KR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kumimoji="1" lang="en-US" altLang="ko-KR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kumimoji="1" lang="en-US" altLang="ko-KR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bHide m:val="on"/>
                          <m:supHide m:val="on"/>
                          <m:ctrlPr>
                            <a:rPr kumimoji="1"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sSub>
                            <m:sSubPr>
                              <m:ctrlPr>
                                <a:rPr kumimoji="1" lang="en-US" altLang="ko-KR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ko-KR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kumimoji="1" lang="en-US" altLang="ko-KR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kumimoji="1" lang="en-US" altLang="ko-KR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ko-KR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kumimoji="1" lang="en-US" altLang="ko-KR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kumimoji="1" lang="ko-KR" altLang="en-US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4BB8FBC-B6D3-FCDC-D154-F91D2C8756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77743" y="3213386"/>
                <a:ext cx="2677913" cy="763029"/>
              </a:xfrm>
              <a:prstGeom prst="rect">
                <a:avLst/>
              </a:prstGeom>
              <a:blipFill>
                <a:blip r:embed="rId5"/>
                <a:stretch>
                  <a:fillRect t="-121311" b="-170492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1236347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DBD3A2A-E94F-41C5-A63C-02F9A8FDD8F4}"/>
              </a:ext>
            </a:extLst>
          </p:cNvPr>
          <p:cNvSpPr txBox="1"/>
          <p:nvPr/>
        </p:nvSpPr>
        <p:spPr>
          <a:xfrm>
            <a:off x="1766129" y="1144994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Perceptron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의 기하학적 의미</a:t>
            </a:r>
            <a:endParaRPr kumimoji="0" lang="ko-Kore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B1683266-19E7-4E92-834E-55C2C384B3D6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C701DF11-F4A7-406D-ADA7-48117A7C7AFD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CC50A4BA-5D5B-41FB-89D0-4C61A0AA3648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5EFD9B1A-301E-426E-BD61-36453B61A4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837" y="3187577"/>
            <a:ext cx="5945691" cy="295691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B19FCD8-1AC3-4CD0-AA1D-424E5AD56BA9}"/>
                  </a:ext>
                </a:extLst>
              </p:cNvPr>
              <p:cNvSpPr txBox="1"/>
              <p:nvPr/>
            </p:nvSpPr>
            <p:spPr>
              <a:xfrm>
                <a:off x="4142976" y="1444578"/>
                <a:ext cx="6282895" cy="1763560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rot="0" spcFirstLastPara="1" vertOverflow="overflow" horzOverflow="overflow" vert="horz" wrap="square" lIns="59531" tIns="59531" rIns="59531" bIns="59531" numCol="1" spcCol="38100" rtlCol="0" anchor="t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kumimoji="0" lang="en-US" altLang="ko-KR" sz="4000" b="0" i="1" u="none" strike="noStrike" kern="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나눔스퀘어_ac" panose="020B0600000101010101" pitchFamily="50" charset="-127"/>
                          <a:cs typeface="Calibri" panose="020F0502020204030204" pitchFamily="34" charset="0"/>
                        </a:rPr>
                        <m:t>𝑓</m:t>
                      </m:r>
                      <m:r>
                        <a:rPr kumimoji="0" lang="en-US" altLang="ko-KR" sz="4000" b="0" i="1" u="none" strike="noStrike" kern="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나눔스퀘어_ac" panose="020B0600000101010101" pitchFamily="50" charset="-127"/>
                          <a:cs typeface="Calibri" panose="020F0502020204030204" pitchFamily="34" charset="0"/>
                        </a:rPr>
                        <m:t>(</m:t>
                      </m:r>
                      <m:d>
                        <m:dPr>
                          <m:begChr m:val="["/>
                          <m:endChr m:val="]"/>
                          <m:ctrlPr>
                            <a:rPr kumimoji="0" lang="en-US" altLang="ko-KR" sz="4000" b="0" i="1" u="none" strike="noStrike" kern="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나눔스퀘어_ac" panose="020B0600000101010101" pitchFamily="50" charset="-127"/>
                              <a:cs typeface="Calibri" panose="020F0502020204030204" pitchFamily="34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kumimoji="0" lang="en-US" altLang="ko-KR" sz="4000" b="0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나눔스퀘어_ac" panose="020B0600000101010101" pitchFamily="50" charset="-127"/>
                                  <a:cs typeface="Calibri" panose="020F0502020204030204" pitchFamily="34" charset="0"/>
                                </a:rPr>
                              </m:ctrlPr>
                            </m:sSubPr>
                            <m:e>
                              <m:r>
                                <a:rPr kumimoji="0" lang="en-US" altLang="ko-KR" sz="4000" b="0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나눔스퀘어_ac" panose="020B0600000101010101" pitchFamily="50" charset="-127"/>
                                  <a:cs typeface="Calibri" panose="020F0502020204030204" pitchFamily="34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kumimoji="0" lang="en-US" altLang="ko-KR" sz="4000" b="0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나눔스퀘어_ac" panose="020B0600000101010101" pitchFamily="50" charset="-127"/>
                                  <a:cs typeface="Calibri" panose="020F0502020204030204" pitchFamily="34" charset="0"/>
                                </a:rPr>
                                <m:t>1</m:t>
                              </m:r>
                            </m:sub>
                          </m:sSub>
                          <m:r>
                            <a:rPr kumimoji="0" lang="en-US" altLang="ko-KR" sz="4000" b="0" i="1" u="none" strike="noStrike" kern="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나눔스퀘어_ac" panose="020B0600000101010101" pitchFamily="50" charset="-127"/>
                              <a:cs typeface="Calibri" panose="020F0502020204030204" pitchFamily="34" charset="0"/>
                            </a:rPr>
                            <m:t>  </m:t>
                          </m:r>
                          <m:sSub>
                            <m:sSubPr>
                              <m:ctrlPr>
                                <a:rPr kumimoji="0" lang="en-US" altLang="ko-KR" sz="4000" b="0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나눔스퀘어_ac" panose="020B0600000101010101" pitchFamily="50" charset="-127"/>
                                  <a:cs typeface="Calibri" panose="020F0502020204030204" pitchFamily="34" charset="0"/>
                                </a:rPr>
                              </m:ctrlPr>
                            </m:sSubPr>
                            <m:e>
                              <m:r>
                                <a:rPr kumimoji="0" lang="en-US" altLang="ko-KR" sz="4000" b="0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나눔스퀘어_ac" panose="020B0600000101010101" pitchFamily="50" charset="-127"/>
                                  <a:cs typeface="Calibri" panose="020F0502020204030204" pitchFamily="34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kumimoji="0" lang="en-US" altLang="ko-KR" sz="4000" b="0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나눔스퀘어_ac" panose="020B0600000101010101" pitchFamily="50" charset="-127"/>
                                  <a:cs typeface="Calibri" panose="020F0502020204030204" pitchFamily="34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kumimoji="0" lang="en-US" altLang="ko-KR" sz="4000" b="0" i="1" u="none" strike="noStrike" kern="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나눔스퀘어_ac" panose="020B0600000101010101" pitchFamily="50" charset="-127"/>
                              <a:cs typeface="Calibri" panose="020F0502020204030204" pitchFamily="34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kumimoji="0" lang="en-US" altLang="ko-KR" sz="4000" b="0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나눔스퀘어_ac" panose="020B0600000101010101" pitchFamily="50" charset="-127"/>
                                  <a:cs typeface="Calibri" panose="020F0502020204030204" pitchFamily="34" charset="0"/>
                                </a:rPr>
                              </m:ctrlPr>
                            </m:eqArrPr>
                            <m:e>
                              <m:sSub>
                                <m:sSubPr>
                                  <m:ctrlPr>
                                    <a:rPr kumimoji="0" lang="en-US" altLang="ko-KR" sz="4000" b="0" i="1" u="none" strike="noStrike" kern="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rgbClr val="000000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나눔스퀘어_ac" panose="020B0600000101010101" pitchFamily="50" charset="-127"/>
                                      <a:cs typeface="Calibri" panose="020F0502020204030204" pitchFamily="34" charset="0"/>
                                    </a:rPr>
                                  </m:ctrlPr>
                                </m:sSubPr>
                                <m:e>
                                  <m:r>
                                    <a:rPr kumimoji="0" lang="en-US" altLang="ko-KR" sz="4000" b="0" i="1" u="none" strike="noStrike" kern="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rgbClr val="000000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나눔스퀘어_ac" panose="020B0600000101010101" pitchFamily="50" charset="-127"/>
                                      <a:cs typeface="Calibri" panose="020F0502020204030204" pitchFamily="34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kumimoji="0" lang="en-US" altLang="ko-KR" sz="4000" b="0" i="1" u="none" strike="noStrike" kern="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rgbClr val="000000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나눔스퀘어_ac" panose="020B0600000101010101" pitchFamily="50" charset="-127"/>
                                      <a:cs typeface="Calibri" panose="020F0502020204030204" pitchFamily="34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kumimoji="0" lang="en-US" altLang="ko-KR" sz="4000" b="0" i="1" u="none" strike="noStrike" kern="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rgbClr val="000000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나눔스퀘어_ac" panose="020B0600000101010101" pitchFamily="50" charset="-127"/>
                                      <a:cs typeface="Calibri" panose="020F0502020204030204" pitchFamily="34" charset="0"/>
                                    </a:rPr>
                                  </m:ctrlPr>
                                </m:sSubPr>
                                <m:e>
                                  <m:r>
                                    <a:rPr kumimoji="0" lang="en-US" altLang="ko-KR" sz="4000" b="0" i="1" u="none" strike="noStrike" kern="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rgbClr val="000000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나눔스퀘어_ac" panose="020B0600000101010101" pitchFamily="50" charset="-127"/>
                                      <a:cs typeface="Calibri" panose="020F0502020204030204" pitchFamily="34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kumimoji="0" lang="en-US" altLang="ko-KR" sz="4000" b="0" i="1" u="none" strike="noStrike" kern="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rgbClr val="000000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나눔스퀘어_ac" panose="020B0600000101010101" pitchFamily="50" charset="-127"/>
                                      <a:cs typeface="Calibri" panose="020F0502020204030204" pitchFamily="34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eqArr>
                        </m:e>
                      </m:d>
                      <m:r>
                        <a:rPr kumimoji="0" lang="en-US" altLang="ko-KR" sz="4000" b="0" i="1" u="none" strike="noStrike" kern="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나눔스퀘어_ac" panose="020B0600000101010101" pitchFamily="50" charset="-127"/>
                          <a:cs typeface="Calibri" panose="020F0502020204030204" pitchFamily="34" charset="0"/>
                        </a:rPr>
                        <m:t>+</m:t>
                      </m:r>
                      <m:r>
                        <a:rPr kumimoji="0" lang="en-US" altLang="ko-KR" sz="4000" b="0" i="1" u="none" strike="noStrike" kern="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나눔스퀘어_ac" panose="020B0600000101010101" pitchFamily="50" charset="-127"/>
                          <a:cs typeface="Calibri" panose="020F0502020204030204" pitchFamily="34" charset="0"/>
                        </a:rPr>
                        <m:t>𝑏</m:t>
                      </m:r>
                      <m:r>
                        <a:rPr kumimoji="0" lang="en-US" altLang="ko-KR" sz="4000" b="0" i="1" u="none" strike="noStrike" kern="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나눔스퀘어_ac" panose="020B0600000101010101" pitchFamily="50" charset="-127"/>
                          <a:cs typeface="Calibri" panose="020F0502020204030204" pitchFamily="34" charset="0"/>
                        </a:rPr>
                        <m:t>)</m:t>
                      </m:r>
                    </m:oMath>
                  </m:oMathPara>
                </a14:m>
                <a:endParaRPr kumimoji="0" lang="en-US" altLang="ko-KR" sz="54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mbria Math" panose="02040503050406030204" pitchFamily="18" charset="0"/>
                  <a:ea typeface="나눔스퀘어_ac" panose="020B0600000101010101" pitchFamily="50" charset="-127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B19FCD8-1AC3-4CD0-AA1D-424E5AD56BA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42976" y="1444578"/>
                <a:ext cx="6282895" cy="176356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C41FB5A6-D52B-43C4-9071-CDBF748CBC30}"/>
              </a:ext>
            </a:extLst>
          </p:cNvPr>
          <p:cNvSpPr txBox="1"/>
          <p:nvPr/>
        </p:nvSpPr>
        <p:spPr>
          <a:xfrm>
            <a:off x="7284423" y="3774927"/>
            <a:ext cx="7644573" cy="1782218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1" vertOverflow="overflow" horzOverflow="overflow" vert="horz" wrap="square" lIns="59531" tIns="59531" rIns="59531" bIns="59531" numCol="1" spcCol="38100" rtlCol="0" anchor="t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1" i="0" u="none" strike="noStrike" kern="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나눔스퀘어_ac" panose="020B0600000101010101" pitchFamily="50" charset="-127"/>
                <a:cs typeface="Times New Roman" panose="02020603050405020304" pitchFamily="18" charset="0"/>
              </a:rPr>
              <a:t>퍼셉트론</a:t>
            </a:r>
            <a:r>
              <a: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나눔스퀘어_ac" panose="020B0600000101010101" pitchFamily="50" charset="-127"/>
                <a:cs typeface="Times New Roman" panose="02020603050405020304" pitchFamily="18" charset="0"/>
              </a:rPr>
              <a:t> 하나</a:t>
            </a:r>
            <a:r>
              <a: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나눔스퀘어_ac" panose="020B0600000101010101" pitchFamily="50" charset="-127"/>
                <a:cs typeface="Times New Roman" panose="02020603050405020304" pitchFamily="18" charset="0"/>
              </a:rPr>
              <a:t>를 </a:t>
            </a:r>
            <a:r>
              <a:rPr kumimoji="0" lang="ko-KR" altLang="en-US" sz="24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나눔스퀘어_ac" panose="020B0600000101010101" pitchFamily="50" charset="-127"/>
                <a:cs typeface="Times New Roman" panose="02020603050405020304" pitchFamily="18" charset="0"/>
              </a:rPr>
              <a:t>도식화하면</a:t>
            </a:r>
            <a:endParaRPr kumimoji="0" lang="en-US" altLang="ko-KR" sz="24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나눔스퀘어_ac" panose="020B0600000101010101" pitchFamily="50" charset="-127"/>
                <a:cs typeface="Times New Roman" panose="02020603050405020304" pitchFamily="18" charset="0"/>
              </a:rPr>
              <a:t>평면 안의 두 데이터를 가르는</a:t>
            </a:r>
            <a:endParaRPr kumimoji="0" lang="en-US" altLang="ko-KR" sz="24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직선의 방정식</a:t>
            </a:r>
            <a:r>
              <a: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나눔스퀘어_ac" panose="020B0600000101010101" pitchFamily="50" charset="-127"/>
                <a:cs typeface="Times New Roman" panose="02020603050405020304" pitchFamily="18" charset="0"/>
              </a:rPr>
              <a:t>이 됨</a:t>
            </a:r>
            <a:endParaRPr kumimoji="0" lang="en-US" altLang="ko-KR" sz="24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367076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DBD3A2A-E94F-41C5-A63C-02F9A8FDD8F4}"/>
              </a:ext>
            </a:extLst>
          </p:cNvPr>
          <p:cNvSpPr txBox="1"/>
          <p:nvPr/>
        </p:nvSpPr>
        <p:spPr>
          <a:xfrm>
            <a:off x="1766129" y="1144994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앞선 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Perceptron</a:t>
            </a:r>
            <a:r>
              <a:rPr lang="ko-KR" altLang="en-US" sz="240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으로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가능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?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불가능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?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endParaRPr kumimoji="0" lang="ko-Kore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B1683266-19E7-4E92-834E-55C2C384B3D6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C701DF11-F4A7-406D-ADA7-48117A7C7AFD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CC50A4BA-5D5B-41FB-89D0-4C61A0AA3648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58B27A58-294D-FF05-B74C-B248C70B134E}"/>
              </a:ext>
            </a:extLst>
          </p:cNvPr>
          <p:cNvGrpSpPr/>
          <p:nvPr/>
        </p:nvGrpSpPr>
        <p:grpSpPr>
          <a:xfrm>
            <a:off x="1530349" y="2430646"/>
            <a:ext cx="3545575" cy="2565898"/>
            <a:chOff x="1766129" y="3697636"/>
            <a:chExt cx="7168321" cy="5187644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68D93AA7-BC66-1EEB-1D60-D34F2CD4A6A4}"/>
                </a:ext>
              </a:extLst>
            </p:cNvPr>
            <p:cNvGrpSpPr/>
            <p:nvPr/>
          </p:nvGrpSpPr>
          <p:grpSpPr>
            <a:xfrm>
              <a:off x="1766129" y="4411619"/>
              <a:ext cx="7168321" cy="4473661"/>
              <a:chOff x="1766129" y="4411619"/>
              <a:chExt cx="7168321" cy="4473661"/>
            </a:xfrm>
          </p:grpSpPr>
          <p:cxnSp>
            <p:nvCxnSpPr>
              <p:cNvPr id="24" name="직선 화살표 연결선 23">
                <a:extLst>
                  <a:ext uri="{FF2B5EF4-FFF2-40B4-BE49-F238E27FC236}">
                    <a16:creationId xmlns:a16="http://schemas.microsoft.com/office/drawing/2014/main" id="{B0581A22-2482-008C-3B9B-E3DB1464A13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66129" y="6648449"/>
                <a:ext cx="7168321" cy="0"/>
              </a:xfrm>
              <a:prstGeom prst="straightConnector1">
                <a:avLst/>
              </a:prstGeom>
              <a:noFill/>
              <a:ln w="38100" cap="flat" cmpd="sng" algn="ctr">
                <a:solidFill>
                  <a:srgbClr val="000000"/>
                </a:solidFill>
                <a:prstDash val="solid"/>
                <a:headEnd type="none"/>
                <a:tailEnd type="triangle" w="lg" len="lg"/>
              </a:ln>
              <a:effectLst/>
            </p:spPr>
          </p:cxnSp>
          <p:cxnSp>
            <p:nvCxnSpPr>
              <p:cNvPr id="25" name="직선 화살표 연결선 24">
                <a:extLst>
                  <a:ext uri="{FF2B5EF4-FFF2-40B4-BE49-F238E27FC236}">
                    <a16:creationId xmlns:a16="http://schemas.microsoft.com/office/drawing/2014/main" id="{8B84F411-6554-54E6-1D5F-3ADCA83AF2A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350289" y="4411619"/>
                <a:ext cx="0" cy="4473661"/>
              </a:xfrm>
              <a:prstGeom prst="straightConnector1">
                <a:avLst/>
              </a:prstGeom>
              <a:noFill/>
              <a:ln w="38100" cap="flat" cmpd="sng" algn="ctr">
                <a:solidFill>
                  <a:srgbClr val="000000"/>
                </a:solidFill>
                <a:prstDash val="solid"/>
                <a:headEnd type="none"/>
                <a:tailEnd type="triangle" w="lg" len="lg"/>
              </a:ln>
              <a:effectLst/>
            </p:spPr>
          </p:cxnSp>
        </p:grp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86033EE8-9512-8C28-A233-BEDEFB9542EC}"/>
                </a:ext>
              </a:extLst>
            </p:cNvPr>
            <p:cNvSpPr/>
            <p:nvPr/>
          </p:nvSpPr>
          <p:spPr>
            <a:xfrm>
              <a:off x="3506995" y="5422900"/>
              <a:ext cx="292100" cy="292100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B6BA5F7D-ED4A-4F85-7648-8EF323449D25}"/>
                </a:ext>
              </a:extLst>
            </p:cNvPr>
            <p:cNvSpPr/>
            <p:nvPr/>
          </p:nvSpPr>
          <p:spPr>
            <a:xfrm>
              <a:off x="4282592" y="5478385"/>
              <a:ext cx="292100" cy="292100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E589EB7B-EBE6-D92D-B6A4-F895A628EC3C}"/>
                </a:ext>
              </a:extLst>
            </p:cNvPr>
            <p:cNvSpPr/>
            <p:nvPr/>
          </p:nvSpPr>
          <p:spPr>
            <a:xfrm>
              <a:off x="3875295" y="4213920"/>
              <a:ext cx="292100" cy="292100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5EFFDA44-7400-0160-1F88-986A6AD61473}"/>
                </a:ext>
              </a:extLst>
            </p:cNvPr>
            <p:cNvSpPr/>
            <p:nvPr/>
          </p:nvSpPr>
          <p:spPr>
            <a:xfrm>
              <a:off x="2387600" y="6076951"/>
              <a:ext cx="292100" cy="292100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89F3DA84-ED5B-2E79-1F83-0ABF2D782B4B}"/>
                </a:ext>
              </a:extLst>
            </p:cNvPr>
            <p:cNvSpPr/>
            <p:nvPr/>
          </p:nvSpPr>
          <p:spPr>
            <a:xfrm>
              <a:off x="3266109" y="6124525"/>
              <a:ext cx="292100" cy="292100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7B68A822-D2EC-3507-E60B-94ADBA3D26DE}"/>
                </a:ext>
              </a:extLst>
            </p:cNvPr>
            <p:cNvSpPr/>
            <p:nvPr/>
          </p:nvSpPr>
          <p:spPr>
            <a:xfrm>
              <a:off x="2688259" y="3697636"/>
              <a:ext cx="292100" cy="292100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AD2DDF63-C452-0248-CDB2-EDDDA1A3A3B3}"/>
                </a:ext>
              </a:extLst>
            </p:cNvPr>
            <p:cNvSpPr/>
            <p:nvPr/>
          </p:nvSpPr>
          <p:spPr>
            <a:xfrm>
              <a:off x="6910112" y="6927848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6DD5D735-55EA-6BD9-75BA-7B0311C8790B}"/>
                </a:ext>
              </a:extLst>
            </p:cNvPr>
            <p:cNvSpPr/>
            <p:nvPr/>
          </p:nvSpPr>
          <p:spPr>
            <a:xfrm>
              <a:off x="7202212" y="5889625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1487626C-8092-B348-E480-C065643FF4CD}"/>
                </a:ext>
              </a:extLst>
            </p:cNvPr>
            <p:cNvSpPr/>
            <p:nvPr/>
          </p:nvSpPr>
          <p:spPr>
            <a:xfrm>
              <a:off x="8020879" y="6921549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8A327D30-F27C-6AA1-06C3-4FEF0DFAC411}"/>
                </a:ext>
              </a:extLst>
            </p:cNvPr>
            <p:cNvSpPr/>
            <p:nvPr/>
          </p:nvSpPr>
          <p:spPr>
            <a:xfrm>
              <a:off x="8312979" y="5997575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AE8A6226-5297-4854-BA4E-6FBC5A1B2DC2}"/>
                </a:ext>
              </a:extLst>
            </p:cNvPr>
            <p:cNvSpPr/>
            <p:nvPr/>
          </p:nvSpPr>
          <p:spPr>
            <a:xfrm>
              <a:off x="7348262" y="4787902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A24229C1-B5DA-7E80-CF83-9F8B8B5BB71F}"/>
                </a:ext>
              </a:extLst>
            </p:cNvPr>
            <p:cNvSpPr/>
            <p:nvPr/>
          </p:nvSpPr>
          <p:spPr>
            <a:xfrm>
              <a:off x="6125887" y="5851525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7B8E69E3-C5A1-4DFD-DBF3-8708206F7D53}"/>
                </a:ext>
              </a:extLst>
            </p:cNvPr>
            <p:cNvSpPr/>
            <p:nvPr/>
          </p:nvSpPr>
          <p:spPr>
            <a:xfrm>
              <a:off x="6746324" y="8220071"/>
              <a:ext cx="292100" cy="292100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E79F46C9-1703-BC68-91EC-1103FABAFCDC}"/>
              </a:ext>
            </a:extLst>
          </p:cNvPr>
          <p:cNvGrpSpPr/>
          <p:nvPr/>
        </p:nvGrpSpPr>
        <p:grpSpPr>
          <a:xfrm>
            <a:off x="6962321" y="2236071"/>
            <a:ext cx="3545575" cy="2816174"/>
            <a:chOff x="6962321" y="2236071"/>
            <a:chExt cx="3545575" cy="2816174"/>
          </a:xfrm>
        </p:grpSpPr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F75C490A-0144-3786-1D6D-3D442A366139}"/>
                </a:ext>
              </a:extLst>
            </p:cNvPr>
            <p:cNvGrpSpPr/>
            <p:nvPr/>
          </p:nvGrpSpPr>
          <p:grpSpPr>
            <a:xfrm>
              <a:off x="6962321" y="2822173"/>
              <a:ext cx="3545575" cy="2212750"/>
              <a:chOff x="1766129" y="4411619"/>
              <a:chExt cx="7168321" cy="4473661"/>
            </a:xfrm>
          </p:grpSpPr>
          <p:cxnSp>
            <p:nvCxnSpPr>
              <p:cNvPr id="41" name="직선 화살표 연결선 40">
                <a:extLst>
                  <a:ext uri="{FF2B5EF4-FFF2-40B4-BE49-F238E27FC236}">
                    <a16:creationId xmlns:a16="http://schemas.microsoft.com/office/drawing/2014/main" id="{E57AB8AE-2719-526F-EA50-F0366FF2E76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66129" y="6648449"/>
                <a:ext cx="7168321" cy="0"/>
              </a:xfrm>
              <a:prstGeom prst="straightConnector1">
                <a:avLst/>
              </a:prstGeom>
              <a:noFill/>
              <a:ln w="38100" cap="flat" cmpd="sng" algn="ctr">
                <a:solidFill>
                  <a:srgbClr val="000000"/>
                </a:solidFill>
                <a:prstDash val="solid"/>
                <a:headEnd type="none"/>
                <a:tailEnd type="triangle" w="lg" len="lg"/>
              </a:ln>
              <a:effectLst/>
            </p:spPr>
          </p:cxnSp>
          <p:cxnSp>
            <p:nvCxnSpPr>
              <p:cNvPr id="42" name="직선 화살표 연결선 41">
                <a:extLst>
                  <a:ext uri="{FF2B5EF4-FFF2-40B4-BE49-F238E27FC236}">
                    <a16:creationId xmlns:a16="http://schemas.microsoft.com/office/drawing/2014/main" id="{481F7103-CC0E-DD07-094A-96DBEC56870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350289" y="4411619"/>
                <a:ext cx="0" cy="4473661"/>
              </a:xfrm>
              <a:prstGeom prst="straightConnector1">
                <a:avLst/>
              </a:prstGeom>
              <a:noFill/>
              <a:ln w="38100" cap="flat" cmpd="sng" algn="ctr">
                <a:solidFill>
                  <a:srgbClr val="000000"/>
                </a:solidFill>
                <a:prstDash val="solid"/>
                <a:headEnd type="none"/>
                <a:tailEnd type="triangle" w="lg" len="lg"/>
              </a:ln>
              <a:effectLst/>
            </p:spPr>
          </p:cxnSp>
        </p:grp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C449B5F9-E6EA-3C43-B8C7-7685202ECE88}"/>
                </a:ext>
              </a:extLst>
            </p:cNvPr>
            <p:cNvSpPr/>
            <p:nvPr/>
          </p:nvSpPr>
          <p:spPr>
            <a:xfrm>
              <a:off x="8443518" y="2686009"/>
              <a:ext cx="144478" cy="144478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DB580D59-0DBB-9303-2009-7DD3E7C61135}"/>
                </a:ext>
              </a:extLst>
            </p:cNvPr>
            <p:cNvSpPr/>
            <p:nvPr/>
          </p:nvSpPr>
          <p:spPr>
            <a:xfrm>
              <a:off x="7565862" y="4066743"/>
              <a:ext cx="144478" cy="144478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F9EE470E-9569-8FED-7AA2-7CEE3655B1BA}"/>
                </a:ext>
              </a:extLst>
            </p:cNvPr>
            <p:cNvSpPr/>
            <p:nvPr/>
          </p:nvSpPr>
          <p:spPr>
            <a:xfrm>
              <a:off x="8116908" y="2236071"/>
              <a:ext cx="144478" cy="144478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D820BD5B-52A2-5F50-7565-0F468AEC593D}"/>
                </a:ext>
              </a:extLst>
            </p:cNvPr>
            <p:cNvSpPr/>
            <p:nvPr/>
          </p:nvSpPr>
          <p:spPr>
            <a:xfrm>
              <a:off x="7218775" y="3198787"/>
              <a:ext cx="144478" cy="144478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D86D756D-E905-6E71-8992-EC12AAE56F50}"/>
                </a:ext>
              </a:extLst>
            </p:cNvPr>
            <p:cNvSpPr/>
            <p:nvPr/>
          </p:nvSpPr>
          <p:spPr>
            <a:xfrm>
              <a:off x="8279245" y="3319462"/>
              <a:ext cx="144478" cy="144478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194DD167-8490-31CC-6F14-6EA02724F338}"/>
                </a:ext>
              </a:extLst>
            </p:cNvPr>
            <p:cNvSpPr/>
            <p:nvPr/>
          </p:nvSpPr>
          <p:spPr>
            <a:xfrm>
              <a:off x="7818293" y="2476545"/>
              <a:ext cx="144478" cy="144478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54302D03-DD40-4B1D-21AA-5520AA12F158}"/>
                </a:ext>
              </a:extLst>
            </p:cNvPr>
            <p:cNvSpPr/>
            <p:nvPr/>
          </p:nvSpPr>
          <p:spPr>
            <a:xfrm>
              <a:off x="9795579" y="3740461"/>
              <a:ext cx="144478" cy="144478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6E1D36AE-05BB-3D08-C73A-E2D78017A242}"/>
                </a:ext>
              </a:extLst>
            </p:cNvPr>
            <p:cNvSpPr/>
            <p:nvPr/>
          </p:nvSpPr>
          <p:spPr>
            <a:xfrm>
              <a:off x="9067796" y="3423263"/>
              <a:ext cx="144478" cy="144478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E67B5E7C-9E2C-FB0E-3ED2-EE0E0498F98D}"/>
                </a:ext>
              </a:extLst>
            </p:cNvPr>
            <p:cNvSpPr/>
            <p:nvPr/>
          </p:nvSpPr>
          <p:spPr>
            <a:xfrm>
              <a:off x="10027924" y="4573223"/>
              <a:ext cx="144478" cy="144478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5BF4D134-9A5B-E43E-D879-EEBE47D24E8B}"/>
                </a:ext>
              </a:extLst>
            </p:cNvPr>
            <p:cNvSpPr/>
            <p:nvPr/>
          </p:nvSpPr>
          <p:spPr>
            <a:xfrm>
              <a:off x="9767393" y="2914810"/>
              <a:ext cx="144478" cy="144478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1CB9693E-9C77-C317-7406-DDBE9910DF6E}"/>
                </a:ext>
              </a:extLst>
            </p:cNvPr>
            <p:cNvSpPr/>
            <p:nvPr/>
          </p:nvSpPr>
          <p:spPr>
            <a:xfrm>
              <a:off x="9461493" y="2564833"/>
              <a:ext cx="144478" cy="144478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419F1D76-45DB-AA8C-0EB5-FC6328DB618D}"/>
                </a:ext>
              </a:extLst>
            </p:cNvPr>
            <p:cNvSpPr/>
            <p:nvPr/>
          </p:nvSpPr>
          <p:spPr>
            <a:xfrm>
              <a:off x="8434938" y="3784586"/>
              <a:ext cx="144478" cy="144478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F1A28CE3-AEB0-D146-C4F6-9AA22B391035}"/>
                </a:ext>
              </a:extLst>
            </p:cNvPr>
            <p:cNvSpPr/>
            <p:nvPr/>
          </p:nvSpPr>
          <p:spPr>
            <a:xfrm>
              <a:off x="9084746" y="4907767"/>
              <a:ext cx="144478" cy="144478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7B6BF877-1FE7-C494-F1DD-7208EEC2A04A}"/>
                </a:ext>
              </a:extLst>
            </p:cNvPr>
            <p:cNvSpPr/>
            <p:nvPr/>
          </p:nvSpPr>
          <p:spPr>
            <a:xfrm>
              <a:off x="7972367" y="4500984"/>
              <a:ext cx="144478" cy="144478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FC332B56-2CD9-47B4-977F-39D8BB8C852B}"/>
                </a:ext>
              </a:extLst>
            </p:cNvPr>
            <p:cNvSpPr/>
            <p:nvPr/>
          </p:nvSpPr>
          <p:spPr>
            <a:xfrm>
              <a:off x="8541485" y="4241959"/>
              <a:ext cx="144478" cy="144478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0E8DAAE0-E99E-7495-67A8-60ECADCB9D50}"/>
                </a:ext>
              </a:extLst>
            </p:cNvPr>
            <p:cNvSpPr/>
            <p:nvPr/>
          </p:nvSpPr>
          <p:spPr>
            <a:xfrm>
              <a:off x="9156985" y="4374698"/>
              <a:ext cx="144478" cy="144478"/>
            </a:xfrm>
            <a:prstGeom prst="ellipse">
              <a:avLst/>
            </a:prstGeom>
            <a:solidFill>
              <a:srgbClr val="003366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0076DF12-812B-1075-CEE3-B092C33122BE}"/>
                </a:ext>
              </a:extLst>
            </p:cNvPr>
            <p:cNvSpPr/>
            <p:nvPr/>
          </p:nvSpPr>
          <p:spPr>
            <a:xfrm>
              <a:off x="8851079" y="2260639"/>
              <a:ext cx="144478" cy="144478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D0CBF765-7E7E-0791-B8B5-47211D1CD61E}"/>
                </a:ext>
              </a:extLst>
            </p:cNvPr>
            <p:cNvSpPr/>
            <p:nvPr/>
          </p:nvSpPr>
          <p:spPr>
            <a:xfrm>
              <a:off x="9317015" y="4034169"/>
              <a:ext cx="144478" cy="144478"/>
            </a:xfrm>
            <a:prstGeom prst="ellipse">
              <a:avLst/>
            </a:prstGeom>
            <a:solidFill>
              <a:srgbClr val="CB6B23">
                <a:lumMod val="60000"/>
                <a:lumOff val="40000"/>
              </a:srgbClr>
            </a:solidFill>
            <a:ln w="222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712742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AE3CD22-F256-48A5-BF34-42ADA334C8FD}"/>
              </a:ext>
            </a:extLst>
          </p:cNvPr>
          <p:cNvSpPr txBox="1"/>
          <p:nvPr/>
        </p:nvSpPr>
        <p:spPr>
          <a:xfrm>
            <a:off x="1766129" y="1144994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sz="240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Multi Layer Perceptron (MLP)</a:t>
            </a:r>
            <a:endParaRPr kumimoji="0" lang="ko-Kore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CF99550B-1D65-49A8-9EF8-B8AE67F829A6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52262060-9A13-437D-A097-042AED2C9680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C832E242-EAA4-49DE-9D0A-D984067B1233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6" name="Google Shape;215;p33">
            <a:extLst>
              <a:ext uri="{FF2B5EF4-FFF2-40B4-BE49-F238E27FC236}">
                <a16:creationId xmlns:a16="http://schemas.microsoft.com/office/drawing/2014/main" id="{83ACB07F-03DC-4364-89E0-AED4779B87F2}"/>
              </a:ext>
            </a:extLst>
          </p:cNvPr>
          <p:cNvSpPr/>
          <p:nvPr/>
        </p:nvSpPr>
        <p:spPr>
          <a:xfrm>
            <a:off x="1079500" y="1931437"/>
            <a:ext cx="10121899" cy="1611864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45719" rIns="45719" anchor="ctr"/>
          <a:lstStyle/>
          <a:p>
            <a:pPr marL="0" marR="0" lvl="0" indent="0" defTabSz="91440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36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1A3F07-44B2-4B77-B04F-F639C08ECB57}"/>
              </a:ext>
            </a:extLst>
          </p:cNvPr>
          <p:cNvSpPr txBox="1"/>
          <p:nvPr/>
        </p:nvSpPr>
        <p:spPr>
          <a:xfrm>
            <a:off x="1263650" y="2004066"/>
            <a:ext cx="11779801" cy="1505219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1" vertOverflow="overflow" horzOverflow="overflow" vert="horz" wrap="square" lIns="59531" tIns="59531" rIns="59531" bIns="59531" numCol="1" spcCol="38100" rtlCol="0" anchor="t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= 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Fully Connected Layer (FC layer)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퍼셉트론이</a:t>
            </a:r>
            <a:r>
              <a:rPr kumimoji="0" lang="ko-KR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여러 층 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(layer)</a:t>
            </a:r>
            <a:r>
              <a:rPr kumimoji="0" lang="ko-KR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으로 쌓여 있는 구조</a:t>
            </a:r>
            <a:r>
              <a:rPr kumimoji="0" lang="en-US" altLang="ko-KR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, </a:t>
            </a:r>
            <a:r>
              <a:rPr kumimoji="0" lang="ko-KR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가장 전통적이며 최소한의 성능 척도</a:t>
            </a:r>
            <a:r>
              <a:rPr kumimoji="0" lang="en-US" altLang="ko-KR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.</a:t>
            </a:r>
            <a:br>
              <a:rPr kumimoji="0" lang="en-US" altLang="ko-KR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</a:b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현재도 많은 딥러닝 구조에 사용됨</a:t>
            </a:r>
            <a:endParaRPr kumimoji="0" lang="en-US" altLang="ko-KR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8" name="Picture 4">
            <a:extLst>
              <a:ext uri="{FF2B5EF4-FFF2-40B4-BE49-F238E27FC236}">
                <a16:creationId xmlns:a16="http://schemas.microsoft.com/office/drawing/2014/main" id="{17D5E7B9-3A5D-4DFE-BFA6-1703393FB3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0326" y="3810182"/>
            <a:ext cx="5031348" cy="2565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268381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CDEF4DC-8665-4921-9179-B0865FAC1178}"/>
              </a:ext>
            </a:extLst>
          </p:cNvPr>
          <p:cNvSpPr txBox="1"/>
          <p:nvPr/>
        </p:nvSpPr>
        <p:spPr>
          <a:xfrm>
            <a:off x="1766129" y="1144994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sz="240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Multi Layer Perceptron (MLP)</a:t>
            </a:r>
            <a:endParaRPr kumimoji="0" lang="ko-Kore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B1B59366-B5FA-4DC7-90AA-30F3839445C0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B279B6AE-15D6-4D82-8F51-CA15E2749CD7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EC663956-C18D-4187-A150-8ED0CD77CF66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4CF46421-F4A6-48C6-BD46-EF899997CC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4947" y="3156075"/>
            <a:ext cx="6800982" cy="2839488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CDC996E9-0948-4C89-A165-7126CC3D5330}"/>
              </a:ext>
            </a:extLst>
          </p:cNvPr>
          <p:cNvSpPr/>
          <p:nvPr/>
        </p:nvSpPr>
        <p:spPr>
          <a:xfrm>
            <a:off x="2490029" y="1798646"/>
            <a:ext cx="4432817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 latinLnBrk="1"/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# of hidden layers  &lt;=1</a:t>
            </a:r>
          </a:p>
          <a:p>
            <a:pPr defTabSz="914400" latinLnBrk="1"/>
            <a:endParaRPr lang="en-US" altLang="ko-KR" sz="2000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defTabSz="914400" latinLnBrk="1"/>
            <a:r>
              <a:rPr lang="en-US" altLang="ko-KR" sz="2000" b="1" dirty="0">
                <a:solidFill>
                  <a:srgbClr val="0070C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Wingdings" panose="05000000000000000000" pitchFamily="2" charset="2"/>
              </a:rPr>
              <a:t> </a:t>
            </a:r>
            <a:r>
              <a:rPr lang="en-US" altLang="ko-KR" sz="2000" b="1" dirty="0">
                <a:solidFill>
                  <a:srgbClr val="0070C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Shallow neural network.</a:t>
            </a:r>
            <a:endParaRPr lang="ko-KR" altLang="en-US" sz="2000" b="1" dirty="0">
              <a:solidFill>
                <a:srgbClr val="0070C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4144CD9-FA7F-47EA-A38E-54309BDF4417}"/>
              </a:ext>
            </a:extLst>
          </p:cNvPr>
          <p:cNvSpPr/>
          <p:nvPr/>
        </p:nvSpPr>
        <p:spPr>
          <a:xfrm>
            <a:off x="6575874" y="1798646"/>
            <a:ext cx="507184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 latinLnBrk="1"/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# of hidden layers  &gt;=2</a:t>
            </a:r>
          </a:p>
          <a:p>
            <a:pPr defTabSz="914400" latinLnBrk="1"/>
            <a:endParaRPr lang="en-US" altLang="ko-KR" sz="2000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defTabSz="914400" latinLnBrk="1"/>
            <a:r>
              <a:rPr lang="en-US" altLang="ko-KR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Wingdings" panose="05000000000000000000" pitchFamily="2" charset="2"/>
              </a:rPr>
              <a:t> </a:t>
            </a:r>
            <a:r>
              <a:rPr lang="en-US" altLang="ko-KR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deep neural network</a:t>
            </a:r>
            <a:endParaRPr lang="ko-KR" altLang="en-US" sz="2000" b="1" dirty="0">
              <a:solidFill>
                <a:srgbClr val="FF505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228907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CDEF4DC-8665-4921-9179-B0865FAC1178}"/>
              </a:ext>
            </a:extLst>
          </p:cNvPr>
          <p:cNvSpPr txBox="1"/>
          <p:nvPr/>
        </p:nvSpPr>
        <p:spPr>
          <a:xfrm>
            <a:off x="1766129" y="1144994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sz="240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Multi Layer Perceptron (MLP)</a:t>
            </a:r>
            <a:endParaRPr kumimoji="0" lang="ko-Kore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B1B59366-B5FA-4DC7-90AA-30F3839445C0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B279B6AE-15D6-4D82-8F51-CA15E2749CD7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EC663956-C18D-4187-A150-8ED0CD77CF66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18A405ED-91EE-43A9-83E7-C28EE3289714}"/>
              </a:ext>
            </a:extLst>
          </p:cNvPr>
          <p:cNvSpPr txBox="1"/>
          <p:nvPr/>
        </p:nvSpPr>
        <p:spPr>
          <a:xfrm>
            <a:off x="1766129" y="1846532"/>
            <a:ext cx="10112615" cy="674223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1" vertOverflow="overflow" horzOverflow="overflow" vert="horz" wrap="square" lIns="59531" tIns="59531" rIns="59531" bIns="59531" numCol="1" spcCol="38100" rtlCol="0" anchor="t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MLP</a:t>
            </a:r>
            <a:r>
              <a:rPr kumimoji="0" lang="ko-KR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를 활용하면 </a:t>
            </a:r>
            <a:r>
              <a: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비선형 문제</a:t>
            </a: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, </a:t>
            </a:r>
            <a:r>
              <a: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복잡한 문제</a:t>
            </a:r>
            <a:r>
              <a:rPr kumimoji="0" lang="ko-KR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도 해결 가능</a:t>
            </a:r>
            <a:endParaRPr kumimoji="0" lang="en-US" altLang="ko-KR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A481C90-466E-4B78-AB9E-0CC6D74463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800" y="2810981"/>
            <a:ext cx="8024190" cy="2825531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1EFF1DEE-6A88-46B9-9537-A799A417760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421" t="12078" r="11261" b="9755"/>
          <a:stretch/>
        </p:blipFill>
        <p:spPr>
          <a:xfrm>
            <a:off x="9094872" y="3371592"/>
            <a:ext cx="2492977" cy="2139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84189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3B1A6AB-0BD9-1C70-78F6-041E00DFC8BC}"/>
              </a:ext>
            </a:extLst>
          </p:cNvPr>
          <p:cNvSpPr txBox="1"/>
          <p:nvPr/>
        </p:nvSpPr>
        <p:spPr>
          <a:xfrm>
            <a:off x="1766129" y="1144994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Tensorflow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Playground</a:t>
            </a:r>
            <a:endParaRPr kumimoji="0" lang="ko-Kore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861BA796-255C-10E9-65CA-0B82439953EF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6B3E0A61-459B-8BFA-F865-88D4D0CB3B3F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2F557EC8-C74D-06A1-59E8-C7796477F087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34666B41-F368-3725-5297-329C2357EE97}"/>
              </a:ext>
            </a:extLst>
          </p:cNvPr>
          <p:cNvSpPr txBox="1"/>
          <p:nvPr/>
        </p:nvSpPr>
        <p:spPr>
          <a:xfrm>
            <a:off x="5514518" y="1221488"/>
            <a:ext cx="17964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hlinkClick r:id="rId2"/>
              </a:rPr>
              <a:t>Link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95D50DF-CA9D-9039-15DA-0EEBC8ADF8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7193" y="3151310"/>
            <a:ext cx="2877614" cy="3190012"/>
          </a:xfrm>
          <a:prstGeom prst="rect">
            <a:avLst/>
          </a:prstGeom>
        </p:spPr>
      </p:pic>
      <p:sp>
        <p:nvSpPr>
          <p:cNvPr id="8" name="Google Shape;215;p33">
            <a:extLst>
              <a:ext uri="{FF2B5EF4-FFF2-40B4-BE49-F238E27FC236}">
                <a16:creationId xmlns:a16="http://schemas.microsoft.com/office/drawing/2014/main" id="{3CE0C05B-464D-D52C-458F-2BA0D3A0E28B}"/>
              </a:ext>
            </a:extLst>
          </p:cNvPr>
          <p:cNvSpPr/>
          <p:nvPr/>
        </p:nvSpPr>
        <p:spPr>
          <a:xfrm>
            <a:off x="1633782" y="1803175"/>
            <a:ext cx="8623026" cy="1179511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45719" rIns="45719" anchor="ctr"/>
          <a:lstStyle/>
          <a:p>
            <a:pPr marL="0" marR="0" lvl="0" indent="0" defTabSz="91440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36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882BD5-DD98-0804-3D38-C5846945D97C}"/>
              </a:ext>
            </a:extLst>
          </p:cNvPr>
          <p:cNvSpPr txBox="1"/>
          <p:nvPr/>
        </p:nvSpPr>
        <p:spPr>
          <a:xfrm>
            <a:off x="1675491" y="1907284"/>
            <a:ext cx="8227634" cy="9712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20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단일 뉴런</a:t>
            </a:r>
            <a:r>
              <a:rPr lang="en-US" altLang="ko-KR" sz="20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,</a:t>
            </a:r>
            <a:r>
              <a:rPr lang="ko-KR" altLang="en-US" sz="20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복수의 뉴런 등을 이용해 데이터를 분류 학습하는 시각화 툴 </a:t>
            </a:r>
            <a:endParaRPr lang="en-US" altLang="ko-KR" sz="2000" kern="0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marL="342900" marR="0" lvl="0" indent="-3429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sz="20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Single perceptron</a:t>
            </a:r>
            <a:r>
              <a:rPr lang="ko-KR" altLang="en-US" sz="20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과 </a:t>
            </a:r>
            <a:r>
              <a:rPr lang="en-US" altLang="ko-KR" sz="20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Multi perceptron </a:t>
            </a:r>
            <a:r>
              <a:rPr lang="ko-KR" altLang="en-US" sz="20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차이를 느껴봅시다</a:t>
            </a:r>
            <a:r>
              <a:rPr lang="en-US" altLang="ko-KR" sz="20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~</a:t>
            </a:r>
          </a:p>
        </p:txBody>
      </p:sp>
    </p:spTree>
    <p:extLst>
      <p:ext uri="{BB962C8B-B14F-4D97-AF65-F5344CB8AC3E}">
        <p14:creationId xmlns:p14="http://schemas.microsoft.com/office/powerpoint/2010/main" val="3612128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>
            <a:extLst>
              <a:ext uri="{FF2B5EF4-FFF2-40B4-BE49-F238E27FC236}">
                <a16:creationId xmlns:a16="http://schemas.microsoft.com/office/drawing/2014/main" id="{F1892BE0-753C-4F57-B691-D0762850DE0E}"/>
              </a:ext>
            </a:extLst>
          </p:cNvPr>
          <p:cNvGrpSpPr/>
          <p:nvPr/>
        </p:nvGrpSpPr>
        <p:grpSpPr>
          <a:xfrm>
            <a:off x="2162342" y="2457350"/>
            <a:ext cx="7235658" cy="612667"/>
            <a:chOff x="2162342" y="1938464"/>
            <a:chExt cx="7235658" cy="612667"/>
          </a:xfrm>
        </p:grpSpPr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A017B9CD-67FD-4E16-84CB-7ADC4BE107C1}"/>
                </a:ext>
              </a:extLst>
            </p:cNvPr>
            <p:cNvSpPr txBox="1"/>
            <p:nvPr/>
          </p:nvSpPr>
          <p:spPr>
            <a:xfrm>
              <a:off x="4038360" y="1950591"/>
              <a:ext cx="5359640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t">
              <a:noAutofit/>
            </a:bodyPr>
            <a:lstStyle/>
            <a:p>
              <a:pPr marL="0" marR="0" lvl="0" indent="0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인공지능이란</a:t>
              </a:r>
              <a:r>
                <a:rPr kumimoji="0" lang="en-US" altLang="ko-KR" sz="2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?</a:t>
              </a:r>
              <a:endParaRPr kumimoji="0" lang="ko-Kore-KR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EA3EF83-EE4E-477D-82C9-2C92B5FF8AE3}"/>
                </a:ext>
              </a:extLst>
            </p:cNvPr>
            <p:cNvSpPr txBox="1"/>
            <p:nvPr/>
          </p:nvSpPr>
          <p:spPr>
            <a:xfrm>
              <a:off x="2162342" y="1938464"/>
              <a:ext cx="1297550" cy="61266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noAutofit/>
            </a:bodyPr>
            <a:lstStyle/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3200" b="0" i="0" u="none" strike="noStrike" kern="0" cap="none" spc="0" normalizeH="0" baseline="0" noProof="0" dirty="0">
                  <a:ln>
                    <a:noFill/>
                  </a:ln>
                  <a:solidFill>
                    <a:srgbClr val="331608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01</a:t>
              </a:r>
              <a:endParaRPr kumimoji="0" lang="ko-Kore-KR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9FB48AE9-C5E7-47C7-9A0F-DEE698D89771}"/>
              </a:ext>
            </a:extLst>
          </p:cNvPr>
          <p:cNvGrpSpPr/>
          <p:nvPr/>
        </p:nvGrpSpPr>
        <p:grpSpPr>
          <a:xfrm>
            <a:off x="2162342" y="3211711"/>
            <a:ext cx="7235658" cy="612667"/>
            <a:chOff x="2162342" y="2776569"/>
            <a:chExt cx="7235658" cy="612667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8B07BE8-A093-48F6-8F65-9C67986C9F8A}"/>
                </a:ext>
              </a:extLst>
            </p:cNvPr>
            <p:cNvSpPr txBox="1"/>
            <p:nvPr/>
          </p:nvSpPr>
          <p:spPr>
            <a:xfrm>
              <a:off x="2162342" y="2776569"/>
              <a:ext cx="1297550" cy="61266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noAutofit/>
            </a:bodyPr>
            <a:lstStyle/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3200" b="0" i="0" u="none" strike="noStrike" kern="0" cap="none" spc="0" normalizeH="0" baseline="0" noProof="0" dirty="0">
                  <a:ln>
                    <a:noFill/>
                  </a:ln>
                  <a:solidFill>
                    <a:srgbClr val="331608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02</a:t>
              </a:r>
              <a:endParaRPr kumimoji="0" lang="ko-Kore-KR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0E28C59-E85F-4361-A0CD-A818EA85EF41}"/>
                </a:ext>
              </a:extLst>
            </p:cNvPr>
            <p:cNvSpPr txBox="1"/>
            <p:nvPr/>
          </p:nvSpPr>
          <p:spPr>
            <a:xfrm>
              <a:off x="4038360" y="2788696"/>
              <a:ext cx="5359640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t">
              <a:noAutofit/>
            </a:bodyPr>
            <a:lstStyle/>
            <a:p>
              <a:pPr marL="0" marR="0" lvl="0" indent="0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400" b="1" kern="0" dirty="0">
                  <a:solidFill>
                    <a:schemeClr val="bg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인공지능 학습의 기초 개념</a:t>
              </a:r>
              <a:endParaRPr kumimoji="0" lang="ko-Kore-KR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67D9F5F5-94D3-40F3-AB68-4FCBC5BDE216}"/>
              </a:ext>
            </a:extLst>
          </p:cNvPr>
          <p:cNvGrpSpPr/>
          <p:nvPr/>
        </p:nvGrpSpPr>
        <p:grpSpPr>
          <a:xfrm>
            <a:off x="2162342" y="3966072"/>
            <a:ext cx="7235658" cy="612667"/>
            <a:chOff x="2162342" y="2776569"/>
            <a:chExt cx="7235658" cy="612667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9AA2EB1-C936-4EBF-9CCE-0FD98A97D248}"/>
                </a:ext>
              </a:extLst>
            </p:cNvPr>
            <p:cNvSpPr txBox="1"/>
            <p:nvPr/>
          </p:nvSpPr>
          <p:spPr>
            <a:xfrm>
              <a:off x="2162342" y="2776569"/>
              <a:ext cx="1297550" cy="61266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noAutofit/>
            </a:bodyPr>
            <a:lstStyle/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3200" b="0" i="0" u="none" strike="noStrike" kern="0" cap="none" spc="0" normalizeH="0" baseline="0" noProof="0" dirty="0">
                  <a:ln>
                    <a:noFill/>
                  </a:ln>
                  <a:solidFill>
                    <a:srgbClr val="331608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03</a:t>
              </a:r>
              <a:endParaRPr kumimoji="0" lang="ko-Kore-KR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AD086AB-A6AB-44CE-82D0-E60A86207AF3}"/>
                </a:ext>
              </a:extLst>
            </p:cNvPr>
            <p:cNvSpPr txBox="1"/>
            <p:nvPr/>
          </p:nvSpPr>
          <p:spPr>
            <a:xfrm>
              <a:off x="4038360" y="2788696"/>
              <a:ext cx="5359640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t">
              <a:noAutofit/>
            </a:bodyPr>
            <a:lstStyle/>
            <a:p>
              <a:pPr marL="0" marR="0" lvl="0" indent="0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400" b="1" kern="0" dirty="0">
                  <a:solidFill>
                    <a:schemeClr val="bg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실습</a:t>
              </a:r>
              <a:endParaRPr kumimoji="0" lang="ko-Kore-KR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FE781F08-B8BF-4006-4245-8A9D2AF8518D}"/>
              </a:ext>
            </a:extLst>
          </p:cNvPr>
          <p:cNvGrpSpPr/>
          <p:nvPr/>
        </p:nvGrpSpPr>
        <p:grpSpPr>
          <a:xfrm>
            <a:off x="2162342" y="4720434"/>
            <a:ext cx="7235658" cy="612667"/>
            <a:chOff x="2162342" y="2776569"/>
            <a:chExt cx="7235658" cy="61266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B21FAEBD-8E11-DC53-1454-F74939F0A06F}"/>
                </a:ext>
              </a:extLst>
            </p:cNvPr>
            <p:cNvSpPr txBox="1"/>
            <p:nvPr/>
          </p:nvSpPr>
          <p:spPr>
            <a:xfrm>
              <a:off x="2162342" y="2776569"/>
              <a:ext cx="1297550" cy="61266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noAutofit/>
            </a:bodyPr>
            <a:lstStyle/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3200" b="0" i="0" u="none" strike="noStrike" kern="0" cap="none" spc="0" normalizeH="0" baseline="0" noProof="0" dirty="0">
                  <a:ln>
                    <a:noFill/>
                  </a:ln>
                  <a:solidFill>
                    <a:srgbClr val="331608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04</a:t>
              </a:r>
              <a:endParaRPr kumimoji="0" lang="ko-Kore-KR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4206988-2E87-8281-0653-A78F5B85F618}"/>
                </a:ext>
              </a:extLst>
            </p:cNvPr>
            <p:cNvSpPr txBox="1"/>
            <p:nvPr/>
          </p:nvSpPr>
          <p:spPr>
            <a:xfrm>
              <a:off x="4038360" y="2788696"/>
              <a:ext cx="5359640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t">
              <a:noAutofit/>
            </a:bodyPr>
            <a:lstStyle/>
            <a:p>
              <a:pPr marL="0" marR="0" lvl="0" indent="0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400" b="1" kern="0" dirty="0">
                  <a:solidFill>
                    <a:schemeClr val="bg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영화 시청</a:t>
              </a:r>
              <a:endParaRPr kumimoji="0" lang="ko-Kore-KR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7427278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>
            <a:extLst>
              <a:ext uri="{FF2B5EF4-FFF2-40B4-BE49-F238E27FC236}">
                <a16:creationId xmlns:a16="http://schemas.microsoft.com/office/drawing/2014/main" id="{16BB3CAB-B283-4C11-95E3-E601CE1F0313}"/>
              </a:ext>
            </a:extLst>
          </p:cNvPr>
          <p:cNvSpPr txBox="1"/>
          <p:nvPr/>
        </p:nvSpPr>
        <p:spPr>
          <a:xfrm>
            <a:off x="1766129" y="1144994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학습이란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?</a:t>
            </a:r>
            <a:endParaRPr kumimoji="0" lang="ko-Kore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456B0D69-A0F7-4048-9711-51FE03FC71EB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27" name="사각형: 둥근 모서리 26">
              <a:extLst>
                <a:ext uri="{FF2B5EF4-FFF2-40B4-BE49-F238E27FC236}">
                  <a16:creationId xmlns:a16="http://schemas.microsoft.com/office/drawing/2014/main" id="{A1FD182F-9924-4341-8B8C-AE08C13F2D25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28" name="사각형: 둥근 모서리 27">
              <a:extLst>
                <a:ext uri="{FF2B5EF4-FFF2-40B4-BE49-F238E27FC236}">
                  <a16:creationId xmlns:a16="http://schemas.microsoft.com/office/drawing/2014/main" id="{F7AC6BAC-DE8B-4E1E-92A7-C5A030F8652F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8455A63B-72E5-4B59-B835-32C61BA97CCD}"/>
              </a:ext>
            </a:extLst>
          </p:cNvPr>
          <p:cNvGrpSpPr/>
          <p:nvPr/>
        </p:nvGrpSpPr>
        <p:grpSpPr>
          <a:xfrm>
            <a:off x="1604084" y="2099681"/>
            <a:ext cx="2739867" cy="589452"/>
            <a:chOff x="2036676" y="3789483"/>
            <a:chExt cx="3403278" cy="73217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16E164C-2C37-4250-BB1E-6AB659E37CD7}"/>
                </a:ext>
              </a:extLst>
            </p:cNvPr>
            <p:cNvSpPr txBox="1"/>
            <p:nvPr/>
          </p:nvSpPr>
          <p:spPr>
            <a:xfrm>
              <a:off x="3096219" y="3789483"/>
              <a:ext cx="2343735" cy="67422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rot="0" spcFirstLastPara="1" vertOverflow="overflow" horzOverflow="overflow" vert="horz" wrap="square" lIns="59531" tIns="59531" rIns="59531" bIns="59531" numCol="1" spcCol="38100" rtlCol="0" anchor="t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배달의민족 도현" panose="020B0600000101010101"/>
                  <a:cs typeface="Calibri" panose="020F0502020204030204" pitchFamily="34" charset="0"/>
                </a:rPr>
                <a:t>선 그리기</a:t>
              </a:r>
              <a:endPara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배달의민족 도현" panose="020B0600000101010101"/>
                <a:cs typeface="Calibri" panose="020F0502020204030204" pitchFamily="34" charset="0"/>
              </a:endParaRPr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4A2F63F9-974E-48E9-ADDE-A0AD1E2F35F2}"/>
                </a:ext>
              </a:extLst>
            </p:cNvPr>
            <p:cNvGrpSpPr/>
            <p:nvPr/>
          </p:nvGrpSpPr>
          <p:grpSpPr>
            <a:xfrm>
              <a:off x="2036676" y="3847436"/>
              <a:ext cx="674226" cy="674224"/>
              <a:chOff x="643929" y="3260130"/>
              <a:chExt cx="797522" cy="797520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9" name="타원 8">
                <a:extLst>
                  <a:ext uri="{FF2B5EF4-FFF2-40B4-BE49-F238E27FC236}">
                    <a16:creationId xmlns:a16="http://schemas.microsoft.com/office/drawing/2014/main" id="{AED7CA70-2984-4A42-82E4-3CF760E0AED5}"/>
                  </a:ext>
                </a:extLst>
              </p:cNvPr>
              <p:cNvSpPr/>
              <p:nvPr/>
            </p:nvSpPr>
            <p:spPr>
              <a:xfrm>
                <a:off x="643929" y="3260130"/>
                <a:ext cx="797522" cy="797520"/>
              </a:xfrm>
              <a:prstGeom prst="ellipse">
                <a:avLst/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/>
                  <a:cs typeface="Calibri" panose="020F0502020204030204" pitchFamily="34" charset="0"/>
                </a:endParaRPr>
              </a:p>
            </p:txBody>
          </p:sp>
          <p:sp>
            <p:nvSpPr>
              <p:cNvPr id="10" name="타원 9">
                <a:extLst>
                  <a:ext uri="{FF2B5EF4-FFF2-40B4-BE49-F238E27FC236}">
                    <a16:creationId xmlns:a16="http://schemas.microsoft.com/office/drawing/2014/main" id="{E57A0F62-3EE6-4445-9BFB-9D36ACC7179E}"/>
                  </a:ext>
                </a:extLst>
              </p:cNvPr>
              <p:cNvSpPr/>
              <p:nvPr/>
            </p:nvSpPr>
            <p:spPr>
              <a:xfrm>
                <a:off x="732828" y="3349029"/>
                <a:ext cx="619722" cy="619721"/>
              </a:xfrm>
              <a:prstGeom prst="ellipse">
                <a:avLst/>
              </a:prstGeom>
              <a:solidFill>
                <a:srgbClr val="FFFFFF"/>
              </a:solidFill>
              <a:ln w="22225" cap="flat" cmpd="sng" algn="ctr">
                <a:solidFill>
                  <a:srgbClr val="00000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배달의민족 도현" panose="020B0600000101010101" pitchFamily="50" charset="-127"/>
                    <a:ea typeface="배달의민족 도현" panose="020B0600000101010101"/>
                    <a:cs typeface="Calibri" panose="020F0502020204030204" pitchFamily="34" charset="0"/>
                  </a:rPr>
                  <a:t>1</a:t>
                </a:r>
                <a:endParaRPr kumimoji="0" lang="ko-KR" altLang="en-US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/>
                  <a:cs typeface="Calibri" panose="020F0502020204030204" pitchFamily="34" charset="0"/>
                </a:endParaRPr>
              </a:p>
            </p:txBody>
          </p:sp>
        </p:grp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3DC74C8-93B0-42A1-9D9C-585BA3BA02EA}"/>
              </a:ext>
            </a:extLst>
          </p:cNvPr>
          <p:cNvGrpSpPr/>
          <p:nvPr/>
        </p:nvGrpSpPr>
        <p:grpSpPr>
          <a:xfrm>
            <a:off x="1604084" y="3573773"/>
            <a:ext cx="4714773" cy="641752"/>
            <a:chOff x="2036676" y="6058892"/>
            <a:chExt cx="5856374" cy="797141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F7EA457-AF58-4938-839F-89C89125AC64}"/>
                </a:ext>
              </a:extLst>
            </p:cNvPr>
            <p:cNvSpPr txBox="1"/>
            <p:nvPr/>
          </p:nvSpPr>
          <p:spPr>
            <a:xfrm>
              <a:off x="3096219" y="6058892"/>
              <a:ext cx="4796831" cy="67422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rot="0" spcFirstLastPara="1" vertOverflow="overflow" horzOverflow="overflow" vert="horz" wrap="square" lIns="59531" tIns="59531" rIns="59531" bIns="59531" numCol="1" spcCol="38100" rtlCol="0" anchor="t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배달의민족 도현" panose="020B0600000101010101"/>
                  <a:cs typeface="Calibri" panose="020F0502020204030204" pitchFamily="34" charset="0"/>
                </a:rPr>
                <a:t>틀린 부분 찾기</a:t>
              </a:r>
              <a:endPara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배달의민족 도현" panose="020B0600000101010101"/>
                <a:cs typeface="Calibri" panose="020F0502020204030204" pitchFamily="34" charset="0"/>
              </a:endParaRPr>
            </a:p>
          </p:txBody>
        </p: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A5694522-FD07-4C3B-953D-B0A407FB02DD}"/>
                </a:ext>
              </a:extLst>
            </p:cNvPr>
            <p:cNvGrpSpPr/>
            <p:nvPr/>
          </p:nvGrpSpPr>
          <p:grpSpPr>
            <a:xfrm>
              <a:off x="2036676" y="6181809"/>
              <a:ext cx="674226" cy="674224"/>
              <a:chOff x="643929" y="3260130"/>
              <a:chExt cx="797522" cy="797520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4" name="타원 13">
                <a:extLst>
                  <a:ext uri="{FF2B5EF4-FFF2-40B4-BE49-F238E27FC236}">
                    <a16:creationId xmlns:a16="http://schemas.microsoft.com/office/drawing/2014/main" id="{A4AFDAE1-AA18-4BB7-92BA-72FE4773773C}"/>
                  </a:ext>
                </a:extLst>
              </p:cNvPr>
              <p:cNvSpPr/>
              <p:nvPr/>
            </p:nvSpPr>
            <p:spPr>
              <a:xfrm>
                <a:off x="643929" y="3260130"/>
                <a:ext cx="797522" cy="797520"/>
              </a:xfrm>
              <a:prstGeom prst="ellipse">
                <a:avLst/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/>
                  <a:cs typeface="Calibri" panose="020F0502020204030204" pitchFamily="34" charset="0"/>
                </a:endParaRPr>
              </a:p>
            </p:txBody>
          </p:sp>
          <p:sp>
            <p:nvSpPr>
              <p:cNvPr id="15" name="타원 14">
                <a:extLst>
                  <a:ext uri="{FF2B5EF4-FFF2-40B4-BE49-F238E27FC236}">
                    <a16:creationId xmlns:a16="http://schemas.microsoft.com/office/drawing/2014/main" id="{1A620A6C-C64D-4868-B41A-0CBE45B42882}"/>
                  </a:ext>
                </a:extLst>
              </p:cNvPr>
              <p:cNvSpPr/>
              <p:nvPr/>
            </p:nvSpPr>
            <p:spPr>
              <a:xfrm>
                <a:off x="732828" y="3349029"/>
                <a:ext cx="619722" cy="619722"/>
              </a:xfrm>
              <a:prstGeom prst="ellipse">
                <a:avLst/>
              </a:prstGeom>
              <a:solidFill>
                <a:srgbClr val="FFFFFF"/>
              </a:solidFill>
              <a:ln w="22225" cap="flat" cmpd="sng" algn="ctr">
                <a:solidFill>
                  <a:srgbClr val="00000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배달의민족 도현" panose="020B0600000101010101" pitchFamily="50" charset="-127"/>
                    <a:ea typeface="배달의민족 도현" panose="020B0600000101010101"/>
                    <a:cs typeface="Calibri" panose="020F0502020204030204" pitchFamily="34" charset="0"/>
                  </a:rPr>
                  <a:t>2</a:t>
                </a:r>
                <a:endParaRPr kumimoji="0" lang="ko-KR" altLang="en-US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/>
                  <a:cs typeface="Calibri" panose="020F0502020204030204" pitchFamily="34" charset="0"/>
                </a:endParaRPr>
              </a:p>
            </p:txBody>
          </p:sp>
        </p:grp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24371C7A-2960-414F-9F9B-618C67B84AC5}"/>
              </a:ext>
            </a:extLst>
          </p:cNvPr>
          <p:cNvGrpSpPr/>
          <p:nvPr/>
        </p:nvGrpSpPr>
        <p:grpSpPr>
          <a:xfrm>
            <a:off x="1604084" y="5047865"/>
            <a:ext cx="2739866" cy="590256"/>
            <a:chOff x="2036676" y="8457230"/>
            <a:chExt cx="3403277" cy="733176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B26F585-78DB-4848-81C7-B27E511EAE16}"/>
                </a:ext>
              </a:extLst>
            </p:cNvPr>
            <p:cNvSpPr txBox="1"/>
            <p:nvPr/>
          </p:nvSpPr>
          <p:spPr>
            <a:xfrm>
              <a:off x="3096218" y="8457230"/>
              <a:ext cx="2343735" cy="67422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rot="0" spcFirstLastPara="1" vertOverflow="overflow" horzOverflow="overflow" vert="horz" wrap="square" lIns="59531" tIns="59531" rIns="59531" bIns="59531" numCol="1" spcCol="38100" rtlCol="0" anchor="t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배달의민족 도현" panose="020B0600000101010101"/>
                  <a:cs typeface="Calibri" panose="020F0502020204030204" pitchFamily="34" charset="0"/>
                </a:rPr>
                <a:t>수정하기</a:t>
              </a:r>
              <a:endPara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배달의민족 도현" panose="020B0600000101010101"/>
                <a:cs typeface="Calibri" panose="020F0502020204030204" pitchFamily="34" charset="0"/>
              </a:endParaRPr>
            </a:p>
          </p:txBody>
        </p:sp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19F11D2C-3F38-4B2F-8451-D5F6E6433DBB}"/>
                </a:ext>
              </a:extLst>
            </p:cNvPr>
            <p:cNvGrpSpPr/>
            <p:nvPr/>
          </p:nvGrpSpPr>
          <p:grpSpPr>
            <a:xfrm>
              <a:off x="2036676" y="8516182"/>
              <a:ext cx="674226" cy="674224"/>
              <a:chOff x="643929" y="3260130"/>
              <a:chExt cx="797522" cy="797520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9" name="타원 18">
                <a:extLst>
                  <a:ext uri="{FF2B5EF4-FFF2-40B4-BE49-F238E27FC236}">
                    <a16:creationId xmlns:a16="http://schemas.microsoft.com/office/drawing/2014/main" id="{29C582D2-B8B4-4B79-9B4C-BD32DBF160CE}"/>
                  </a:ext>
                </a:extLst>
              </p:cNvPr>
              <p:cNvSpPr/>
              <p:nvPr/>
            </p:nvSpPr>
            <p:spPr>
              <a:xfrm>
                <a:off x="643929" y="3260130"/>
                <a:ext cx="797522" cy="797520"/>
              </a:xfrm>
              <a:prstGeom prst="ellipse">
                <a:avLst/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/>
                  <a:cs typeface="Calibri" panose="020F0502020204030204" pitchFamily="34" charset="0"/>
                </a:endParaRPr>
              </a:p>
            </p:txBody>
          </p:sp>
          <p:sp>
            <p:nvSpPr>
              <p:cNvPr id="20" name="타원 19">
                <a:extLst>
                  <a:ext uri="{FF2B5EF4-FFF2-40B4-BE49-F238E27FC236}">
                    <a16:creationId xmlns:a16="http://schemas.microsoft.com/office/drawing/2014/main" id="{B153136A-72E8-4E43-8BD4-4A0CA2EAB06B}"/>
                  </a:ext>
                </a:extLst>
              </p:cNvPr>
              <p:cNvSpPr/>
              <p:nvPr/>
            </p:nvSpPr>
            <p:spPr>
              <a:xfrm>
                <a:off x="732828" y="3349029"/>
                <a:ext cx="619722" cy="619722"/>
              </a:xfrm>
              <a:prstGeom prst="ellipse">
                <a:avLst/>
              </a:prstGeom>
              <a:solidFill>
                <a:srgbClr val="FFFFFF"/>
              </a:solidFill>
              <a:ln w="22225" cap="flat" cmpd="sng" algn="ctr">
                <a:solidFill>
                  <a:srgbClr val="00000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배달의민족 도현" panose="020B0600000101010101" pitchFamily="50" charset="-127"/>
                    <a:ea typeface="배달의민족 도현" panose="020B0600000101010101"/>
                    <a:cs typeface="Calibri" panose="020F0502020204030204" pitchFamily="34" charset="0"/>
                  </a:rPr>
                  <a:t>3</a:t>
                </a:r>
                <a:endParaRPr kumimoji="0" lang="ko-KR" altLang="en-US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21" name="화살표: 오른쪽 20">
            <a:extLst>
              <a:ext uri="{FF2B5EF4-FFF2-40B4-BE49-F238E27FC236}">
                <a16:creationId xmlns:a16="http://schemas.microsoft.com/office/drawing/2014/main" id="{AED69CA2-A040-4326-83C2-778B25B9B2AB}"/>
              </a:ext>
            </a:extLst>
          </p:cNvPr>
          <p:cNvSpPr/>
          <p:nvPr/>
        </p:nvSpPr>
        <p:spPr>
          <a:xfrm>
            <a:off x="5210403" y="2149892"/>
            <a:ext cx="1886864" cy="535684"/>
          </a:xfrm>
          <a:prstGeom prst="rightArrow">
            <a:avLst/>
          </a:prstGeom>
          <a:solidFill>
            <a:srgbClr val="FFFFFF"/>
          </a:solidFill>
          <a:ln w="50800" cap="flat" cmpd="sng" algn="ctr">
            <a:solidFill>
              <a:srgbClr val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  <p:sp>
        <p:nvSpPr>
          <p:cNvPr id="22" name="화살표: 오른쪽 21">
            <a:extLst>
              <a:ext uri="{FF2B5EF4-FFF2-40B4-BE49-F238E27FC236}">
                <a16:creationId xmlns:a16="http://schemas.microsoft.com/office/drawing/2014/main" id="{D5B89F6D-DFD5-42CB-97D3-1D716094BBE5}"/>
              </a:ext>
            </a:extLst>
          </p:cNvPr>
          <p:cNvSpPr/>
          <p:nvPr/>
        </p:nvSpPr>
        <p:spPr>
          <a:xfrm>
            <a:off x="5210403" y="3679841"/>
            <a:ext cx="1886864" cy="535684"/>
          </a:xfrm>
          <a:prstGeom prst="rightArrow">
            <a:avLst/>
          </a:prstGeom>
          <a:solidFill>
            <a:srgbClr val="FFFFFF"/>
          </a:solidFill>
          <a:ln w="50800" cap="flat" cmpd="sng" algn="ctr">
            <a:solidFill>
              <a:srgbClr val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  <p:sp>
        <p:nvSpPr>
          <p:cNvPr id="23" name="화살표: 오른쪽 22">
            <a:extLst>
              <a:ext uri="{FF2B5EF4-FFF2-40B4-BE49-F238E27FC236}">
                <a16:creationId xmlns:a16="http://schemas.microsoft.com/office/drawing/2014/main" id="{0C33F0AA-DFC0-4CCA-A71A-2CB91256B643}"/>
              </a:ext>
            </a:extLst>
          </p:cNvPr>
          <p:cNvSpPr/>
          <p:nvPr/>
        </p:nvSpPr>
        <p:spPr>
          <a:xfrm>
            <a:off x="5210403" y="5155151"/>
            <a:ext cx="1886864" cy="535684"/>
          </a:xfrm>
          <a:prstGeom prst="rightArrow">
            <a:avLst/>
          </a:prstGeom>
          <a:solidFill>
            <a:srgbClr val="FFFFFF"/>
          </a:solidFill>
          <a:ln w="50800" cap="flat" cmpd="sng" algn="ctr">
            <a:solidFill>
              <a:srgbClr val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A081608-9494-41B6-AF00-BD5669FC568D}"/>
              </a:ext>
            </a:extLst>
          </p:cNvPr>
          <p:cNvSpPr txBox="1"/>
          <p:nvPr/>
        </p:nvSpPr>
        <p:spPr>
          <a:xfrm>
            <a:off x="7848051" y="1730902"/>
            <a:ext cx="4343949" cy="1043554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1" vertOverflow="overflow" horzOverflow="overflow" vert="horz" wrap="square" lIns="59531" tIns="59531" rIns="59531" bIns="59531" numCol="1" spcCol="38100" rtlCol="0" anchor="t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dirty="0" err="1">
                <a:solidFill>
                  <a:srgbClr val="FF0000"/>
                </a:solidFill>
                <a:ea typeface="나눔스퀘어_ac" panose="020B0600000101010101"/>
              </a:rPr>
              <a:t>FeedForward</a:t>
            </a:r>
            <a:endParaRPr lang="en-US" altLang="ko-KR" sz="2000" dirty="0">
              <a:solidFill>
                <a:srgbClr val="FF0000"/>
              </a:solidFill>
              <a:ea typeface="나눔스퀘어_ac" panose="020B0600000101010101"/>
            </a:endParaRP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dirty="0">
                <a:ea typeface="나눔스퀘어_ac" panose="020B0600000101010101"/>
              </a:rPr>
              <a:t>(</a:t>
            </a:r>
            <a:r>
              <a:rPr lang="ko-KR" altLang="en-US" sz="2000" dirty="0" err="1">
                <a:ea typeface="나눔스퀘어_ac" panose="020B0600000101010101"/>
              </a:rPr>
              <a:t>순전파</a:t>
            </a:r>
            <a:r>
              <a:rPr lang="en-US" altLang="ko-KR" sz="2000" dirty="0">
                <a:ea typeface="나눔스퀘어_ac" panose="020B0600000101010101"/>
              </a:rPr>
              <a:t>, Forward propagation)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E8560D7-1B32-4876-8DC7-DEEA5653081D}"/>
              </a:ext>
            </a:extLst>
          </p:cNvPr>
          <p:cNvSpPr txBox="1"/>
          <p:nvPr/>
        </p:nvSpPr>
        <p:spPr>
          <a:xfrm>
            <a:off x="7848052" y="3323393"/>
            <a:ext cx="4092330" cy="1043554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1" vertOverflow="overflow" horzOverflow="overflow" vert="horz" wrap="square" lIns="59531" tIns="59531" rIns="59531" bIns="59531" numCol="1" spcCol="38100" rtlCol="0" anchor="t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dirty="0">
                <a:solidFill>
                  <a:srgbClr val="FF0000"/>
                </a:solidFill>
                <a:ea typeface="나눔스퀘어_ac" panose="020B0600000101010101"/>
              </a:rPr>
              <a:t>Loss and Gradient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dirty="0">
                <a:ea typeface="나눔스퀘어_ac" panose="020B0600000101010101"/>
              </a:rPr>
              <a:t>(</a:t>
            </a:r>
            <a:r>
              <a:rPr lang="ko-KR" altLang="en-US" sz="2000" dirty="0" err="1">
                <a:ea typeface="나눔스퀘어_ac" panose="020B0600000101010101"/>
              </a:rPr>
              <a:t>역전파</a:t>
            </a:r>
            <a:r>
              <a:rPr lang="en-US" altLang="ko-KR" sz="2000" dirty="0">
                <a:ea typeface="나눔스퀘어_ac" panose="020B0600000101010101"/>
              </a:rPr>
              <a:t>, Backward propagation)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157CC3E-0B8E-4E56-9BE0-A7554634D246}"/>
              </a:ext>
            </a:extLst>
          </p:cNvPr>
          <p:cNvSpPr txBox="1"/>
          <p:nvPr/>
        </p:nvSpPr>
        <p:spPr>
          <a:xfrm>
            <a:off x="7848051" y="4797485"/>
            <a:ext cx="3240075" cy="1043554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1" vertOverflow="overflow" horzOverflow="overflow" vert="horz" wrap="square" lIns="59531" tIns="59531" rIns="59531" bIns="59531" numCol="1" spcCol="38100" rtlCol="0" anchor="t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dirty="0">
                <a:solidFill>
                  <a:srgbClr val="FF0000"/>
                </a:solidFill>
                <a:ea typeface="나눔스퀘어_ac" panose="020B0600000101010101"/>
              </a:rPr>
              <a:t>Optimization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dirty="0">
                <a:ea typeface="나눔스퀘어_ac" panose="020B0600000101010101"/>
              </a:rPr>
              <a:t>(</a:t>
            </a:r>
            <a:r>
              <a:rPr lang="ko-KR" altLang="en-US" sz="2000" dirty="0">
                <a:ea typeface="나눔스퀘어_ac" panose="020B0600000101010101"/>
              </a:rPr>
              <a:t>최적화</a:t>
            </a:r>
            <a:r>
              <a:rPr lang="en-US" altLang="ko-KR" sz="2000" dirty="0">
                <a:ea typeface="나눔스퀘어_ac" panose="020B0600000101010101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13343176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ACED173-E128-4262-A599-3B29213E9BBB}"/>
              </a:ext>
            </a:extLst>
          </p:cNvPr>
          <p:cNvSpPr txBox="1"/>
          <p:nvPr/>
        </p:nvSpPr>
        <p:spPr>
          <a:xfrm>
            <a:off x="1766129" y="1144994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FeedForward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(</a:t>
            </a:r>
            <a:r>
              <a:rPr kumimoji="0" lang="ko-KR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순전파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, Forward Propagation)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FBA09BAB-E563-488B-85CC-ABF4F8264EB7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C6FEA067-F3CF-4BCF-8839-999B7D36DD0A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9775405F-424F-4176-934C-696D8885C295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B96E69CB-F3F8-4378-BE78-BE90AFDA5FD2}"/>
              </a:ext>
            </a:extLst>
          </p:cNvPr>
          <p:cNvSpPr txBox="1"/>
          <p:nvPr/>
        </p:nvSpPr>
        <p:spPr>
          <a:xfrm>
            <a:off x="1766128" y="1681459"/>
            <a:ext cx="10540171" cy="1782218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1" vertOverflow="overflow" horzOverflow="overflow" vert="horz" wrap="square" lIns="59531" tIns="59531" rIns="59531" bIns="59531" numCol="1" spcCol="38100" rtlCol="0" anchor="t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네트워크가 </a:t>
            </a:r>
            <a:r>
              <a: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입력으로 데이터</a:t>
            </a:r>
            <a:r>
              <a:rPr kumimoji="0" lang="ko-KR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를 받아 </a:t>
            </a:r>
            <a:r>
              <a: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출력</a:t>
            </a:r>
            <a:r>
              <a:rPr kumimoji="0" lang="ko-KR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을 내보내는 과정</a:t>
            </a:r>
            <a:endParaRPr kumimoji="0" lang="en-US" altLang="ko-KR" sz="24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사용자가 설정한 네트워크 구조를 따라가며 진행</a:t>
            </a:r>
            <a:endParaRPr kumimoji="0" lang="en-US" altLang="ko-KR" sz="24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연산 과정은 </a:t>
            </a:r>
            <a:r>
              <a: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행렬</a:t>
            </a:r>
            <a:r>
              <a:rPr kumimoji="0" lang="ko-KR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의 형태로 계산</a:t>
            </a:r>
            <a:endParaRPr kumimoji="0" lang="en-US" altLang="ko-KR" sz="24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86C0A44F-DF92-4628-8123-FA7C7930BE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8776" y="3891161"/>
            <a:ext cx="4458304" cy="1821845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AA98A832-420B-4224-88D1-7BD99435AE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6946" y="3205346"/>
            <a:ext cx="2094256" cy="2853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142713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ACED173-E128-4262-A599-3B29213E9BBB}"/>
              </a:ext>
            </a:extLst>
          </p:cNvPr>
          <p:cNvSpPr txBox="1"/>
          <p:nvPr/>
        </p:nvSpPr>
        <p:spPr>
          <a:xfrm>
            <a:off x="1766129" y="1144994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FeedForward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(</a:t>
            </a:r>
            <a:r>
              <a:rPr kumimoji="0" lang="ko-KR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순전파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, Forward Propagation)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FBA09BAB-E563-488B-85CC-ABF4F8264EB7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C6FEA067-F3CF-4BCF-8839-999B7D36DD0A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9775405F-424F-4176-934C-696D8885C295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E3DE1F4D-0C41-48B7-B85A-C7359D4BF201}"/>
              </a:ext>
            </a:extLst>
          </p:cNvPr>
          <p:cNvSpPr txBox="1"/>
          <p:nvPr/>
        </p:nvSpPr>
        <p:spPr>
          <a:xfrm>
            <a:off x="1766129" y="1634551"/>
            <a:ext cx="11579835" cy="1228220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1" vertOverflow="overflow" horzOverflow="overflow" vert="horz" wrap="square" lIns="59531" tIns="59531" rIns="59531" bIns="59531" numCol="1" spcCol="38100" rtlCol="0" anchor="t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모든 </a:t>
            </a:r>
            <a:r>
              <a:rPr kumimoji="0" lang="en-US" altLang="ko-KR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layer</a:t>
            </a:r>
            <a:r>
              <a:rPr kumimoji="0" lang="ko-KR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를 통과할 때까지 계산</a:t>
            </a:r>
            <a:endParaRPr kumimoji="0" lang="en-US" altLang="ko-KR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최종적으로 문제에서 정의한 결과물의 </a:t>
            </a:r>
            <a:r>
              <a: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점수 </a:t>
            </a: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(score)</a:t>
            </a:r>
            <a:r>
              <a:rPr kumimoji="0" lang="ko-KR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가 나옴</a:t>
            </a:r>
            <a:endParaRPr kumimoji="0" lang="en-US" altLang="ko-KR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F99970C-009A-43BB-9E1E-4021C3C6FC7F}"/>
              </a:ext>
            </a:extLst>
          </p:cNvPr>
          <p:cNvGrpSpPr/>
          <p:nvPr/>
        </p:nvGrpSpPr>
        <p:grpSpPr>
          <a:xfrm>
            <a:off x="2171582" y="2977071"/>
            <a:ext cx="7848836" cy="3271329"/>
            <a:chOff x="1031875" y="5724084"/>
            <a:chExt cx="12689582" cy="5288911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45E218C8-3A20-4110-8D95-4200496E0B7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77150" y="5724084"/>
              <a:ext cx="7765084" cy="5288911"/>
            </a:xfrm>
            <a:prstGeom prst="rect">
              <a:avLst/>
            </a:prstGeom>
          </p:spPr>
        </p:pic>
        <p:pic>
          <p:nvPicPr>
            <p:cNvPr id="13" name="Picture 2" descr="baby cat image에 대한 이미지 검색결과">
              <a:extLst>
                <a:ext uri="{FF2B5EF4-FFF2-40B4-BE49-F238E27FC236}">
                  <a16:creationId xmlns:a16="http://schemas.microsoft.com/office/drawing/2014/main" id="{78C4862A-328C-43FE-BC17-706346CCA1C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390" t="7165" r="4205"/>
            <a:stretch/>
          </p:blipFill>
          <p:spPr bwMode="auto">
            <a:xfrm>
              <a:off x="1031875" y="7364660"/>
              <a:ext cx="1684197" cy="20077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1E7F6C1C-FC1E-41C6-9FBC-5E3C77F156A6}"/>
                </a:ext>
              </a:extLst>
            </p:cNvPr>
            <p:cNvSpPr/>
            <p:nvPr/>
          </p:nvSpPr>
          <p:spPr>
            <a:xfrm>
              <a:off x="11003314" y="7100041"/>
              <a:ext cx="2459430" cy="86585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 latinLnBrk="1"/>
              <a:r>
                <a:rPr lang="en-US" altLang="ko-KR" sz="2800" b="1" dirty="0">
                  <a:solidFill>
                    <a:srgbClr val="0070C0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Cat: 1.5</a:t>
              </a:r>
              <a:endParaRPr lang="ko-KR" altLang="en-US" sz="2800" b="1" dirty="0">
                <a:solidFill>
                  <a:srgbClr val="0070C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88D96C74-38C6-4D20-9188-6A3F0F452BA5}"/>
                </a:ext>
              </a:extLst>
            </p:cNvPr>
            <p:cNvSpPr/>
            <p:nvPr/>
          </p:nvSpPr>
          <p:spPr>
            <a:xfrm>
              <a:off x="11003315" y="8565379"/>
              <a:ext cx="2718142" cy="86585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 latinLnBrk="1"/>
              <a:r>
                <a:rPr lang="en-US" altLang="ko-KR" sz="2800" b="1" dirty="0">
                  <a:solidFill>
                    <a:srgbClr val="FF5050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Dog: 3.7</a:t>
              </a:r>
              <a:endParaRPr lang="ko-KR" altLang="en-US" sz="28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784415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ACED173-E128-4262-A599-3B29213E9BBB}"/>
              </a:ext>
            </a:extLst>
          </p:cNvPr>
          <p:cNvSpPr txBox="1"/>
          <p:nvPr/>
        </p:nvSpPr>
        <p:spPr>
          <a:xfrm>
            <a:off x="1766129" y="1144994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FeedForward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(</a:t>
            </a:r>
            <a:r>
              <a:rPr kumimoji="0" lang="ko-KR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순전파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, Forward Propagation)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FBA09BAB-E563-488B-85CC-ABF4F8264EB7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C6FEA067-F3CF-4BCF-8839-999B7D36DD0A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9775405F-424F-4176-934C-696D8885C295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E3DE1F4D-0C41-48B7-B85A-C7359D4BF201}"/>
              </a:ext>
            </a:extLst>
          </p:cNvPr>
          <p:cNvSpPr txBox="1"/>
          <p:nvPr/>
        </p:nvSpPr>
        <p:spPr>
          <a:xfrm>
            <a:off x="1766129" y="1634551"/>
            <a:ext cx="11579835" cy="1228220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1" vertOverflow="overflow" horzOverflow="overflow" vert="horz" wrap="square" lIns="59531" tIns="59531" rIns="59531" bIns="59531" numCol="1" spcCol="38100" rtlCol="0" anchor="t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이 점수는 이후</a:t>
            </a:r>
            <a:r>
              <a:rPr kumimoji="0" lang="en-US" altLang="ko-KR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,</a:t>
            </a:r>
            <a:r>
              <a:rPr kumimoji="0" lang="ko-KR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우리가 알아보기 쉬운 확률의 형태로 변환 </a:t>
            </a:r>
            <a:endParaRPr kumimoji="0" lang="en-US" altLang="ko-KR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변환하는 함수를 </a:t>
            </a:r>
            <a:r>
              <a:rPr lang="en-US" altLang="ko-KR" sz="2400" kern="0" dirty="0" err="1">
                <a:solidFill>
                  <a:srgbClr val="FF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Softmax</a:t>
            </a:r>
            <a:r>
              <a:rPr lang="en-US" altLang="ko-KR" sz="24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ko-KR" altLang="en-US" sz="24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함수라고 함 </a:t>
            </a:r>
            <a:endParaRPr kumimoji="0" lang="en-US" altLang="ko-KR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F99970C-009A-43BB-9E1E-4021C3C6FC7F}"/>
              </a:ext>
            </a:extLst>
          </p:cNvPr>
          <p:cNvGrpSpPr/>
          <p:nvPr/>
        </p:nvGrpSpPr>
        <p:grpSpPr>
          <a:xfrm>
            <a:off x="2171582" y="2977071"/>
            <a:ext cx="8976183" cy="3271329"/>
            <a:chOff x="1031875" y="5724084"/>
            <a:chExt cx="14512217" cy="5288911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45E218C8-3A20-4110-8D95-4200496E0B7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77150" y="5724084"/>
              <a:ext cx="7765084" cy="5288911"/>
            </a:xfrm>
            <a:prstGeom prst="rect">
              <a:avLst/>
            </a:prstGeom>
          </p:spPr>
        </p:pic>
        <p:pic>
          <p:nvPicPr>
            <p:cNvPr id="13" name="Picture 2" descr="baby cat image에 대한 이미지 검색결과">
              <a:extLst>
                <a:ext uri="{FF2B5EF4-FFF2-40B4-BE49-F238E27FC236}">
                  <a16:creationId xmlns:a16="http://schemas.microsoft.com/office/drawing/2014/main" id="{78C4862A-328C-43FE-BC17-706346CCA1C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390" t="7165" r="4205"/>
            <a:stretch/>
          </p:blipFill>
          <p:spPr bwMode="auto">
            <a:xfrm>
              <a:off x="1031875" y="7364660"/>
              <a:ext cx="1684197" cy="20077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1E7F6C1C-FC1E-41C6-9FBC-5E3C77F156A6}"/>
                </a:ext>
              </a:extLst>
            </p:cNvPr>
            <p:cNvSpPr/>
            <p:nvPr/>
          </p:nvSpPr>
          <p:spPr>
            <a:xfrm>
              <a:off x="11003314" y="7100041"/>
              <a:ext cx="4384969" cy="84591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 latinLnBrk="1"/>
              <a:r>
                <a:rPr lang="en-US" altLang="ko-KR" sz="2800" b="1" dirty="0">
                  <a:solidFill>
                    <a:srgbClr val="0070C0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Cat: 1.5</a:t>
              </a:r>
              <a:r>
                <a:rPr lang="ko-KR" altLang="en-US" sz="2800" b="1" dirty="0">
                  <a:solidFill>
                    <a:srgbClr val="0070C0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 → </a:t>
              </a:r>
              <a:r>
                <a:rPr lang="en-US" altLang="ko-KR" sz="2800" b="1" dirty="0">
                  <a:solidFill>
                    <a:srgbClr val="0070C0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10%</a:t>
              </a:r>
              <a:endParaRPr lang="ko-KR" altLang="en-US" sz="2800" b="1" dirty="0">
                <a:solidFill>
                  <a:srgbClr val="0070C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88D96C74-38C6-4D20-9188-6A3F0F452BA5}"/>
                </a:ext>
              </a:extLst>
            </p:cNvPr>
            <p:cNvSpPr/>
            <p:nvPr/>
          </p:nvSpPr>
          <p:spPr>
            <a:xfrm>
              <a:off x="11003314" y="8565379"/>
              <a:ext cx="4540778" cy="84591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 latinLnBrk="1"/>
              <a:r>
                <a:rPr lang="en-US" altLang="ko-KR" sz="2800" b="1" dirty="0">
                  <a:solidFill>
                    <a:srgbClr val="FF5050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Dog: 3.7</a:t>
              </a:r>
              <a:r>
                <a:rPr lang="ko-KR" altLang="en-US" sz="2800" b="1" dirty="0">
                  <a:solidFill>
                    <a:srgbClr val="FF5050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 → </a:t>
              </a:r>
              <a:r>
                <a:rPr lang="en-US" altLang="ko-KR" sz="2800" b="1" dirty="0">
                  <a:solidFill>
                    <a:srgbClr val="FF5050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90%</a:t>
              </a:r>
              <a:endParaRPr lang="ko-KR" altLang="en-US" sz="28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4202696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ACED173-E128-4262-A599-3B29213E9BBB}"/>
              </a:ext>
            </a:extLst>
          </p:cNvPr>
          <p:cNvSpPr txBox="1"/>
          <p:nvPr/>
        </p:nvSpPr>
        <p:spPr>
          <a:xfrm>
            <a:off x="1766129" y="1144994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Loss</a:t>
            </a:r>
            <a:r>
              <a:rPr lang="ko-KR" altLang="en-US" sz="240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en-US" altLang="ko-KR" sz="240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Function</a:t>
            </a:r>
            <a:r>
              <a:rPr lang="ko-KR" altLang="en-US" sz="240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en-US" altLang="ko-KR" sz="240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(</a:t>
            </a:r>
            <a:r>
              <a:rPr lang="ko-KR" altLang="en-US" sz="240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손실함수</a:t>
            </a:r>
            <a:r>
              <a:rPr lang="en-US" altLang="ko-KR" sz="240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)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FBA09BAB-E563-488B-85CC-ABF4F8264EB7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C6FEA067-F3CF-4BCF-8839-999B7D36DD0A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9775405F-424F-4176-934C-696D8885C295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10" name="Google Shape;215;p33">
            <a:extLst>
              <a:ext uri="{FF2B5EF4-FFF2-40B4-BE49-F238E27FC236}">
                <a16:creationId xmlns:a16="http://schemas.microsoft.com/office/drawing/2014/main" id="{D14DB503-E86F-41BF-A013-CA80218512E0}"/>
              </a:ext>
            </a:extLst>
          </p:cNvPr>
          <p:cNvSpPr/>
          <p:nvPr/>
        </p:nvSpPr>
        <p:spPr>
          <a:xfrm>
            <a:off x="1189916" y="1836736"/>
            <a:ext cx="9795584" cy="3928228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45719" rIns="45719" anchor="ctr"/>
          <a:lstStyle/>
          <a:p>
            <a:pPr marL="0" marR="0" lvl="0" indent="0" defTabSz="91440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36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2CCD1D8-B380-422D-931E-F70CE9C1A5CF}"/>
              </a:ext>
            </a:extLst>
          </p:cNvPr>
          <p:cNvSpPr/>
          <p:nvPr/>
        </p:nvSpPr>
        <p:spPr>
          <a:xfrm>
            <a:off x="1363097" y="2042258"/>
            <a:ext cx="11358419" cy="33437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>
              <a:lnSpc>
                <a:spcPts val="3200"/>
              </a:lnSpc>
            </a:pP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출력으로 나온 데이터가 실제 정답과 얼마나 차이가 나는지를 나타냄</a:t>
            </a:r>
          </a:p>
          <a:p>
            <a:pPr defTabSz="914400">
              <a:lnSpc>
                <a:spcPts val="3200"/>
              </a:lnSpc>
            </a:pPr>
            <a:r>
              <a:rPr lang="ko-KR" altLang="en-US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학습의 방향을 설정하는 아주 중요한 부분</a:t>
            </a:r>
            <a:r>
              <a:rPr lang="en-US" altLang="ko-KR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!</a:t>
            </a:r>
          </a:p>
          <a:p>
            <a:pPr defTabSz="914400">
              <a:lnSpc>
                <a:spcPts val="3200"/>
              </a:lnSpc>
            </a:pPr>
            <a:endParaRPr lang="en-US" altLang="ko-KR" sz="2000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defTabSz="914400">
              <a:lnSpc>
                <a:spcPts val="3200"/>
              </a:lnSpc>
            </a:pP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Loss Function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의 결과값을 토대로 </a:t>
            </a:r>
            <a:r>
              <a:rPr lang="ko-KR" altLang="en-US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가중치들이 업데이트 됨</a:t>
            </a:r>
          </a:p>
          <a:p>
            <a:pPr defTabSz="914400">
              <a:lnSpc>
                <a:spcPts val="3200"/>
              </a:lnSpc>
            </a:pP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학습이 거듭 반복되면 해당 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Loss function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은 값이 </a:t>
            </a:r>
            <a:r>
              <a:rPr lang="ko-KR" altLang="en-US" sz="200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작아짐</a:t>
            </a:r>
            <a:endParaRPr lang="ko-KR" altLang="en-US" sz="2000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defTabSz="914400">
              <a:lnSpc>
                <a:spcPts val="3200"/>
              </a:lnSpc>
            </a:pPr>
            <a:endParaRPr lang="en-US" altLang="ko-KR" sz="2000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defTabSz="914400">
              <a:lnSpc>
                <a:spcPts val="3200"/>
              </a:lnSpc>
            </a:pPr>
            <a:r>
              <a:rPr lang="ko-KR" altLang="en-US" sz="2000" b="1" dirty="0">
                <a:solidFill>
                  <a:srgbClr val="0070C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회귀</a:t>
            </a:r>
            <a:r>
              <a:rPr lang="en-US" altLang="ko-KR" sz="2000" b="1" dirty="0">
                <a:solidFill>
                  <a:srgbClr val="0070C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(Regression) </a:t>
            </a:r>
            <a:r>
              <a:rPr lang="ko-KR" altLang="en-US" sz="2000" b="1" dirty="0">
                <a:solidFill>
                  <a:srgbClr val="0070C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문제 </a:t>
            </a:r>
            <a:r>
              <a:rPr lang="en-US" altLang="ko-KR" sz="2000" b="1" dirty="0">
                <a:solidFill>
                  <a:srgbClr val="0070C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: Mean Squared Error</a:t>
            </a:r>
          </a:p>
          <a:p>
            <a:pPr defTabSz="914400">
              <a:lnSpc>
                <a:spcPts val="3200"/>
              </a:lnSpc>
            </a:pPr>
            <a:r>
              <a:rPr lang="ko-KR" altLang="en-US" sz="2000" b="1" dirty="0">
                <a:solidFill>
                  <a:srgbClr val="0070C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분류</a:t>
            </a:r>
            <a:r>
              <a:rPr lang="en-US" altLang="ko-KR" sz="2000" b="1" dirty="0">
                <a:solidFill>
                  <a:srgbClr val="0070C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(Classification) </a:t>
            </a:r>
            <a:r>
              <a:rPr lang="ko-KR" altLang="en-US" sz="2000" b="1" dirty="0">
                <a:solidFill>
                  <a:srgbClr val="0070C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문제 </a:t>
            </a:r>
            <a:r>
              <a:rPr lang="en-US" altLang="ko-KR" sz="2000" b="1" dirty="0">
                <a:solidFill>
                  <a:srgbClr val="0070C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: Cross Entropy</a:t>
            </a:r>
            <a:endParaRPr lang="ko-KR" altLang="en-US" sz="2000" b="1" dirty="0">
              <a:solidFill>
                <a:srgbClr val="0070C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18400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ACED173-E128-4262-A599-3B29213E9BBB}"/>
              </a:ext>
            </a:extLst>
          </p:cNvPr>
          <p:cNvSpPr txBox="1"/>
          <p:nvPr/>
        </p:nvSpPr>
        <p:spPr>
          <a:xfrm>
            <a:off x="1766129" y="1144994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Mean Squared Error (MSE, </a:t>
            </a:r>
            <a:r>
              <a:rPr lang="ko-KR" altLang="en-US" sz="240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평균 제곱 오차</a:t>
            </a:r>
            <a:r>
              <a:rPr lang="en-US" altLang="ko-KR" sz="240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)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FBA09BAB-E563-488B-85CC-ABF4F8264EB7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C6FEA067-F3CF-4BCF-8839-999B7D36DD0A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9775405F-424F-4176-934C-696D8885C295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pic>
        <p:nvPicPr>
          <p:cNvPr id="10" name="그림 9">
            <a:extLst>
              <a:ext uri="{FF2B5EF4-FFF2-40B4-BE49-F238E27FC236}">
                <a16:creationId xmlns:a16="http://schemas.microsoft.com/office/drawing/2014/main" id="{A403A223-BDDC-4228-BDC7-F912DCB3714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818" y="3094937"/>
            <a:ext cx="3616979" cy="2463577"/>
          </a:xfrm>
          <a:prstGeom prst="rect">
            <a:avLst/>
          </a:prstGeom>
        </p:spPr>
      </p:pic>
      <p:pic>
        <p:nvPicPr>
          <p:cNvPr id="11" name="Picture 2" descr="baby cat image에 대한 이미지 검색결과">
            <a:extLst>
              <a:ext uri="{FF2B5EF4-FFF2-40B4-BE49-F238E27FC236}">
                <a16:creationId xmlns:a16="http://schemas.microsoft.com/office/drawing/2014/main" id="{0B3F42C8-CB6C-4172-A07E-716A8F8C82D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90" t="7165" r="4205"/>
          <a:stretch/>
        </p:blipFill>
        <p:spPr bwMode="auto">
          <a:xfrm>
            <a:off x="1211834" y="1936687"/>
            <a:ext cx="784500" cy="935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EA9BAB49-850C-4845-B6D0-B177F010EDD8}"/>
              </a:ext>
            </a:extLst>
          </p:cNvPr>
          <p:cNvSpPr/>
          <p:nvPr/>
        </p:nvSpPr>
        <p:spPr>
          <a:xfrm>
            <a:off x="4651797" y="3772559"/>
            <a:ext cx="181580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 latinLnBrk="1"/>
            <a:r>
              <a:rPr lang="en-US" altLang="ko-KR" sz="2000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Cat: 0.1</a:t>
            </a:r>
            <a:endParaRPr lang="ko-KR" altLang="en-US" sz="2000" b="1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7B8B963-7624-4FE1-ACE8-A77E64FCB99C}"/>
              </a:ext>
            </a:extLst>
          </p:cNvPr>
          <p:cNvSpPr/>
          <p:nvPr/>
        </p:nvSpPr>
        <p:spPr>
          <a:xfrm>
            <a:off x="4651797" y="4444115"/>
            <a:ext cx="194046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 latinLnBrk="1"/>
            <a:r>
              <a:rPr lang="en-US" altLang="ko-KR" sz="2000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Dog: 0.9</a:t>
            </a:r>
            <a:endParaRPr lang="ko-KR" altLang="en-US" sz="2000" b="1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40DF565-54C1-46DB-9A02-C9F103E47E30}"/>
              </a:ext>
            </a:extLst>
          </p:cNvPr>
          <p:cNvSpPr/>
          <p:nvPr/>
        </p:nvSpPr>
        <p:spPr>
          <a:xfrm>
            <a:off x="6972902" y="3742659"/>
            <a:ext cx="182745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 latinLnBrk="1"/>
            <a:r>
              <a:rPr lang="en-US" altLang="ko-KR" sz="2000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Label:</a:t>
            </a:r>
            <a:r>
              <a:rPr lang="ko-KR" altLang="en-US" sz="2000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en-US" altLang="ko-KR" sz="2000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1</a:t>
            </a:r>
            <a:endParaRPr lang="ko-KR" altLang="en-US" sz="2000" b="1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8D7F87D-0BFD-4ABE-A8BC-38DAB9BFCD5C}"/>
              </a:ext>
            </a:extLst>
          </p:cNvPr>
          <p:cNvSpPr/>
          <p:nvPr/>
        </p:nvSpPr>
        <p:spPr>
          <a:xfrm>
            <a:off x="6972902" y="4417448"/>
            <a:ext cx="194445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 latinLnBrk="1"/>
            <a:r>
              <a:rPr lang="en-US" altLang="ko-KR" sz="2000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Label : 0</a:t>
            </a:r>
            <a:endParaRPr lang="ko-KR" altLang="en-US" sz="2000" b="1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0FA3336A-0E56-46C7-AF7D-83A7613D2E42}"/>
              </a:ext>
            </a:extLst>
          </p:cNvPr>
          <p:cNvCxnSpPr>
            <a:cxnSpLocks/>
          </p:cNvCxnSpPr>
          <p:nvPr/>
        </p:nvCxnSpPr>
        <p:spPr>
          <a:xfrm>
            <a:off x="5961246" y="3987068"/>
            <a:ext cx="742823" cy="0"/>
          </a:xfrm>
          <a:prstGeom prst="straightConnector1">
            <a:avLst/>
          </a:prstGeom>
          <a:noFill/>
          <a:ln w="38100" cap="flat" cmpd="sng" algn="ctr">
            <a:solidFill>
              <a:srgbClr val="000000"/>
            </a:solidFill>
            <a:prstDash val="solid"/>
            <a:headEnd type="triangle" w="lg" len="lg"/>
            <a:tailEnd type="triangle" w="lg" len="lg"/>
          </a:ln>
          <a:effectLst/>
        </p:spPr>
      </p:cxn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18CD84D7-7B86-4F05-BBD7-486847B1450A}"/>
              </a:ext>
            </a:extLst>
          </p:cNvPr>
          <p:cNvGrpSpPr/>
          <p:nvPr/>
        </p:nvGrpSpPr>
        <p:grpSpPr>
          <a:xfrm>
            <a:off x="8539016" y="3134619"/>
            <a:ext cx="1940467" cy="1709606"/>
            <a:chOff x="15795889" y="5111795"/>
            <a:chExt cx="2732824" cy="3670255"/>
          </a:xfrm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56E3BC95-C614-4921-A6EE-E3E7F60B9B42}"/>
                </a:ext>
              </a:extLst>
            </p:cNvPr>
            <p:cNvSpPr/>
            <p:nvPr/>
          </p:nvSpPr>
          <p:spPr>
            <a:xfrm>
              <a:off x="15970319" y="6285807"/>
              <a:ext cx="2442860" cy="17840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b="1" i="0" u="none" strike="noStrike" kern="0" cap="none" spc="0" normalizeH="0" baseline="0" noProof="0" dirty="0">
                  <a:ln>
                    <a:noFill/>
                  </a:ln>
                  <a:solidFill>
                    <a:srgbClr val="FF505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(0.1 - 1)</a:t>
              </a:r>
              <a:r>
                <a:rPr kumimoji="0" lang="en-US" altLang="ko-KR" sz="2400" b="1" i="0" u="none" strike="noStrike" kern="0" cap="none" spc="0" normalizeH="0" baseline="30000" noProof="0" dirty="0">
                  <a:ln>
                    <a:noFill/>
                  </a:ln>
                  <a:solidFill>
                    <a:srgbClr val="FF505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2</a:t>
              </a:r>
              <a:endParaRPr kumimoji="0" lang="ko-KR" altLang="en-US" sz="2400" b="1" i="0" u="none" strike="noStrike" kern="0" cap="none" spc="0" normalizeH="0" baseline="3000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2D93B16F-27E8-424A-BDAC-595286B73975}"/>
                </a:ext>
              </a:extLst>
            </p:cNvPr>
            <p:cNvSpPr/>
            <p:nvPr/>
          </p:nvSpPr>
          <p:spPr>
            <a:xfrm>
              <a:off x="15936658" y="7751143"/>
              <a:ext cx="2592055" cy="99112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b="1" i="0" u="none" strike="noStrike" kern="0" cap="none" spc="0" normalizeH="0" baseline="0" noProof="0" dirty="0">
                  <a:ln>
                    <a:noFill/>
                  </a:ln>
                  <a:solidFill>
                    <a:srgbClr val="FF505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(0.9 - 0)</a:t>
              </a:r>
              <a:r>
                <a:rPr kumimoji="0" lang="en-US" altLang="ko-KR" sz="2400" b="1" i="0" u="none" strike="noStrike" kern="0" cap="none" spc="0" normalizeH="0" baseline="30000" noProof="0" dirty="0">
                  <a:ln>
                    <a:noFill/>
                  </a:ln>
                  <a:solidFill>
                    <a:srgbClr val="FF505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2</a:t>
              </a:r>
              <a:endParaRPr kumimoji="0" lang="ko-KR" altLang="en-US" sz="2400" b="1" i="0" u="none" strike="noStrike" kern="0" cap="none" spc="0" normalizeH="0" baseline="3000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B32D1EF4-3B17-411F-ACA7-9F745E15F221}"/>
                </a:ext>
              </a:extLst>
            </p:cNvPr>
            <p:cNvSpPr/>
            <p:nvPr/>
          </p:nvSpPr>
          <p:spPr>
            <a:xfrm>
              <a:off x="15795889" y="6005893"/>
              <a:ext cx="2296552" cy="2776157"/>
            </a:xfrm>
            <a:prstGeom prst="rect">
              <a:avLst/>
            </a:prstGeom>
            <a:noFill/>
            <a:ln w="57150" cap="flat" cmpd="sng" algn="ctr">
              <a:solidFill>
                <a:srgbClr val="FF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mic Sans MS" panose="030F0702030302020204" pitchFamily="66" charset="0"/>
                <a:ea typeface="+mn-ea"/>
                <a:cs typeface="+mn-cs"/>
              </a:endParaRP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382EAFB9-5474-47EF-A613-7D9C392BE75D}"/>
                </a:ext>
              </a:extLst>
            </p:cNvPr>
            <p:cNvSpPr/>
            <p:nvPr/>
          </p:nvSpPr>
          <p:spPr>
            <a:xfrm>
              <a:off x="16164344" y="5111795"/>
              <a:ext cx="1583473" cy="99112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b="1" i="0" u="none" strike="noStrike" kern="0" cap="none" spc="0" normalizeH="0" baseline="0" noProof="0" dirty="0">
                  <a:ln>
                    <a:noFill/>
                  </a:ln>
                  <a:solidFill>
                    <a:srgbClr val="FF505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Error</a:t>
              </a:r>
              <a:endPara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5EA970D4-C54B-4420-B1E8-EE70864FD95D}"/>
              </a:ext>
            </a:extLst>
          </p:cNvPr>
          <p:cNvCxnSpPr>
            <a:cxnSpLocks/>
          </p:cNvCxnSpPr>
          <p:nvPr/>
        </p:nvCxnSpPr>
        <p:spPr>
          <a:xfrm>
            <a:off x="5961246" y="4617503"/>
            <a:ext cx="742823" cy="0"/>
          </a:xfrm>
          <a:prstGeom prst="straightConnector1">
            <a:avLst/>
          </a:prstGeom>
          <a:noFill/>
          <a:ln w="38100" cap="flat" cmpd="sng" algn="ctr">
            <a:solidFill>
              <a:srgbClr val="000000"/>
            </a:solidFill>
            <a:prstDash val="solid"/>
            <a:headEnd type="triangle" w="lg" len="lg"/>
            <a:tailEnd type="triangle" w="lg" len="lg"/>
          </a:ln>
          <a:effectLst/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4F46E81-32D3-D60D-83A5-4B858B6495CE}"/>
                  </a:ext>
                </a:extLst>
              </p:cNvPr>
              <p:cNvSpPr txBox="1"/>
              <p:nvPr/>
            </p:nvSpPr>
            <p:spPr>
              <a:xfrm>
                <a:off x="7945130" y="2007453"/>
                <a:ext cx="2721258" cy="89620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ko-KR" sz="2400" b="0" i="1" smtClean="0"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kumimoji="1" lang="en-US" altLang="ko-KR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kumimoji="1" lang="en-US" altLang="ko-KR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kumimoji="1" lang="en-US" altLang="ko-KR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kumimoji="1" lang="en-US" altLang="ko-KR" sz="2400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den>
                      </m:f>
                      <m:nary>
                        <m:naryPr>
                          <m:chr m:val="∑"/>
                          <m:supHide m:val="on"/>
                          <m:ctrlPr>
                            <a:rPr kumimoji="1" lang="en-US" altLang="ko-KR" sz="24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kumimoji="1" lang="en-US" altLang="ko-KR" sz="24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  <m:sup/>
                        <m:e>
                          <m:sSup>
                            <m:sSupPr>
                              <m:ctrlPr>
                                <a:rPr kumimoji="1" lang="en-US" altLang="ko-KR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kumimoji="1" lang="en-US" altLang="ko-KR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kumimoji="1" lang="en-US" altLang="ko-KR" sz="2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kumimoji="1" lang="en-US" altLang="ko-KR" sz="2400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kumimoji="1" lang="en-US" altLang="ko-KR" sz="2400" b="0" i="1" smtClean="0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  <m:r>
                                    <a:rPr kumimoji="1" lang="en-US" altLang="ko-KR" sz="24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kumimoji="1" lang="en-US" altLang="ko-KR" sz="2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kumimoji="1" lang="en-US" altLang="ko-KR" sz="2400" b="0" i="1" smtClean="0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kumimoji="1" lang="en-US" altLang="ko-KR" sz="2400" b="0" i="1" smtClean="0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kumimoji="1" lang="en-US" altLang="ko-KR" sz="24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kumimoji="1" lang="ko-KR" altLang="en-US" sz="24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4F46E81-32D3-D60D-83A5-4B858B6495C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45130" y="2007453"/>
                <a:ext cx="2721258" cy="896207"/>
              </a:xfrm>
              <a:prstGeom prst="rect">
                <a:avLst/>
              </a:prstGeom>
              <a:blipFill>
                <a:blip r:embed="rId4"/>
                <a:stretch>
                  <a:fillRect l="-8796" t="-147222" b="-20277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5664403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46113E0-651C-434D-AA66-5783DBDBCC75}"/>
              </a:ext>
            </a:extLst>
          </p:cNvPr>
          <p:cNvSpPr txBox="1"/>
          <p:nvPr/>
        </p:nvSpPr>
        <p:spPr>
          <a:xfrm>
            <a:off x="1766129" y="1144992"/>
            <a:ext cx="8622471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Backpropagation (</a:t>
            </a:r>
            <a:r>
              <a:rPr kumimoji="0" lang="ko-KR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역전파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)</a:t>
            </a:r>
            <a:endParaRPr kumimoji="0" lang="ko-Kore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E0BC3A7-FA8C-42A4-AD1C-8A2C8235407E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67BB9CCF-CD96-4DFA-82C9-AD5F485D1A1F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100CBAEA-E4B7-4E5A-B98C-2714D3AED713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8BAFE931-C6F4-4A66-910C-530F2667C668}"/>
              </a:ext>
            </a:extLst>
          </p:cNvPr>
          <p:cNvSpPr txBox="1"/>
          <p:nvPr/>
        </p:nvSpPr>
        <p:spPr>
          <a:xfrm>
            <a:off x="1263650" y="1773078"/>
            <a:ext cx="13846598" cy="9581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>
              <a:lnSpc>
                <a:spcPct val="150000"/>
              </a:lnSpc>
              <a:defRPr/>
            </a:pP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/>
                <a:cs typeface="Times New Roman" panose="02020603050405020304" pitchFamily="18" charset="0"/>
              </a:rPr>
              <a:t>출력과 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/>
                <a:cs typeface="Times New Roman" panose="02020603050405020304" pitchFamily="18" charset="0"/>
              </a:rPr>
              <a:t>Loss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/>
                <a:cs typeface="Times New Roman" panose="02020603050405020304" pitchFamily="18" charset="0"/>
              </a:rPr>
              <a:t>는 </a:t>
            </a:r>
            <a:r>
              <a:rPr lang="en-US" altLang="ko-KR" sz="200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/>
                <a:cs typeface="Times New Roman" panose="02020603050405020304" pitchFamily="18" charset="0"/>
              </a:rPr>
              <a:t>Feedfoward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/>
                <a:cs typeface="Times New Roman" panose="02020603050405020304" pitchFamily="18" charset="0"/>
              </a:rPr>
              <a:t>들의 결과로 나온 값</a:t>
            </a:r>
          </a:p>
          <a:p>
            <a:pPr defTabSz="914400">
              <a:lnSpc>
                <a:spcPct val="150000"/>
              </a:lnSpc>
              <a:defRPr/>
            </a:pP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/>
                <a:cs typeface="Times New Roman" panose="02020603050405020304" pitchFamily="18" charset="0"/>
              </a:rPr>
              <a:t>작은 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/>
                <a:cs typeface="Times New Roman" panose="02020603050405020304" pitchFamily="18" charset="0"/>
              </a:rPr>
              <a:t>Loss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/>
                <a:cs typeface="Times New Roman" panose="02020603050405020304" pitchFamily="18" charset="0"/>
              </a:rPr>
              <a:t>는 적절한 𝑤들 덕분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/>
                <a:cs typeface="Times New Roman" panose="02020603050405020304" pitchFamily="18" charset="0"/>
              </a:rPr>
              <a:t>, 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/>
                <a:cs typeface="Times New Roman" panose="02020603050405020304" pitchFamily="18" charset="0"/>
              </a:rPr>
              <a:t>높은 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/>
                <a:cs typeface="Times New Roman" panose="02020603050405020304" pitchFamily="18" charset="0"/>
              </a:rPr>
              <a:t>Loss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/>
                <a:cs typeface="Times New Roman" panose="02020603050405020304" pitchFamily="18" charset="0"/>
              </a:rPr>
              <a:t>는 적절하지 않은 𝑤들 때문</a:t>
            </a: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9D9C2F52-80A7-4DDD-B167-3C5EC85C3999}"/>
              </a:ext>
            </a:extLst>
          </p:cNvPr>
          <p:cNvGrpSpPr/>
          <p:nvPr/>
        </p:nvGrpSpPr>
        <p:grpSpPr>
          <a:xfrm>
            <a:off x="1263650" y="2942381"/>
            <a:ext cx="10428511" cy="1644579"/>
            <a:chOff x="1170592" y="8524495"/>
            <a:chExt cx="16087775" cy="3327560"/>
          </a:xfrm>
        </p:grpSpPr>
        <p:sp>
          <p:nvSpPr>
            <p:cNvPr id="29" name="Google Shape;215;p33">
              <a:extLst>
                <a:ext uri="{FF2B5EF4-FFF2-40B4-BE49-F238E27FC236}">
                  <a16:creationId xmlns:a16="http://schemas.microsoft.com/office/drawing/2014/main" id="{E121552F-5F24-4E6C-95EF-6A9DE8183AE5}"/>
                </a:ext>
              </a:extLst>
            </p:cNvPr>
            <p:cNvSpPr/>
            <p:nvPr/>
          </p:nvSpPr>
          <p:spPr>
            <a:xfrm>
              <a:off x="1170592" y="8524495"/>
              <a:ext cx="14978037" cy="3327560"/>
            </a:xfrm>
            <a:prstGeom prst="rect">
              <a:avLst/>
            </a:prstGeom>
            <a:solidFill>
              <a:srgbClr val="CB6B23">
                <a:lumMod val="20000"/>
                <a:lumOff val="80000"/>
              </a:srgbClr>
            </a:solidFill>
            <a:ln>
              <a:solidFill>
                <a:srgbClr val="E3E4FB"/>
              </a:solidFill>
              <a:miter lim="4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45719" rIns="45719" anchor="ctr"/>
            <a:lstStyle/>
            <a:p>
              <a:pPr marL="0" marR="0" lvl="0" indent="0" defTabSz="914400" eaLnBrk="0" fontAlgn="base" latinLnBrk="0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24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/>
                <a:cs typeface="Calibri" panose="020F0502020204030204" pitchFamily="34" charset="0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1C39A0F8-5A68-4D4D-9CA8-5F7BE9055F26}"/>
                    </a:ext>
                  </a:extLst>
                </p:cNvPr>
                <p:cNvSpPr txBox="1"/>
                <p:nvPr/>
              </p:nvSpPr>
              <p:spPr>
                <a:xfrm>
                  <a:off x="1432288" y="8796874"/>
                  <a:ext cx="15826079" cy="194164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rot="0" spcFirstLastPara="1" vertOverflow="overflow" horzOverflow="overflow" vert="horz" wrap="square" lIns="59531" tIns="59531" rIns="59531" bIns="59531" numCol="1" spcCol="38100" rtlCol="0" anchor="t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ko-KR" sz="2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나눔스퀘어_ac" panose="020B0600000101010101" pitchFamily="50" charset="-127"/>
                      <a:ea typeface="나눔스퀘어_ac" panose="020B0600000101010101"/>
                      <a:cs typeface="Times New Roman" panose="02020603050405020304" pitchFamily="18" charset="0"/>
                    </a:rPr>
                    <a:t>Loss</a:t>
                  </a:r>
                  <a:r>
                    <a:rPr kumimoji="0" lang="ko-KR" altLang="en-US" sz="2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나눔스퀘어_ac" panose="020B0600000101010101" pitchFamily="50" charset="-127"/>
                      <a:ea typeface="나눔스퀘어_ac" panose="020B0600000101010101"/>
                      <a:cs typeface="Times New Roman" panose="02020603050405020304" pitchFamily="18" charset="0"/>
                    </a:rPr>
                    <a:t>를 바탕으로 각각의 𝒘 하나 하나가 얼마나 영향을 주었는지 알아내고</a:t>
                  </a:r>
                </a:p>
                <a:p>
                  <a:pPr marL="0" marR="0" lvl="0" indent="0" defTabSz="914400" eaLnBrk="1" fontAlgn="auto" latinLnBrk="0" hangingPunct="1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ko-KR" altLang="en-US" sz="2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나눔스퀘어_ac" panose="020B0600000101010101" pitchFamily="50" charset="-127"/>
                      <a:ea typeface="나눔스퀘어_ac" panose="020B0600000101010101"/>
                      <a:cs typeface="Times New Roman" panose="02020603050405020304" pitchFamily="18" charset="0"/>
                    </a:rPr>
                    <a:t>좀 더 적절한 방향으로 𝒘들을 변경해 나가는 것을 </a:t>
                  </a:r>
                  <a:r>
                    <a:rPr kumimoji="0" lang="en-US" altLang="ko-KR" sz="20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5050"/>
                      </a:solidFill>
                      <a:effectLst/>
                      <a:uLnTx/>
                      <a:uFillTx/>
                      <a:latin typeface="나눔스퀘어_ac" panose="020B0600000101010101" pitchFamily="50" charset="-127"/>
                      <a:ea typeface="나눔스퀘어_ac" panose="020B0600000101010101"/>
                      <a:cs typeface="Calibri" panose="020F0502020204030204" pitchFamily="34" charset="0"/>
                    </a:rPr>
                    <a:t>Backpropagation (</a:t>
                  </a:r>
                  <a:r>
                    <a:rPr kumimoji="0" lang="ko-KR" altLang="en-US" sz="2000" b="1" i="0" u="none" strike="noStrike" kern="0" cap="none" spc="0" normalizeH="0" baseline="0" noProof="0" dirty="0" err="1">
                      <a:ln>
                        <a:noFill/>
                      </a:ln>
                      <a:solidFill>
                        <a:srgbClr val="FF5050"/>
                      </a:solidFill>
                      <a:effectLst/>
                      <a:uLnTx/>
                      <a:uFillTx/>
                      <a:latin typeface="나눔스퀘어_ac" panose="020B0600000101010101" pitchFamily="50" charset="-127"/>
                      <a:ea typeface="나눔스퀘어_ac" panose="020B0600000101010101"/>
                      <a:cs typeface="Calibri" panose="020F0502020204030204" pitchFamily="34" charset="0"/>
                    </a:rPr>
                    <a:t>역전파</a:t>
                  </a:r>
                  <a:r>
                    <a:rPr kumimoji="0" lang="en-US" altLang="ko-KR" sz="20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5050"/>
                      </a:solidFill>
                      <a:effectLst/>
                      <a:uLnTx/>
                      <a:uFillTx/>
                      <a:latin typeface="나눔스퀘어_ac" panose="020B0600000101010101" pitchFamily="50" charset="-127"/>
                      <a:ea typeface="나눔스퀘어_ac" panose="020B0600000101010101"/>
                      <a:cs typeface="Calibri" panose="020F0502020204030204" pitchFamily="34" charset="0"/>
                    </a:rPr>
                    <a:t>)</a:t>
                  </a:r>
                  <a:r>
                    <a:rPr kumimoji="0" lang="ko-KR" altLang="en-US" sz="2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나눔스퀘어_ac" panose="020B0600000101010101" pitchFamily="50" charset="-127"/>
                      <a:ea typeface="나눔스퀘어_ac" panose="020B0600000101010101"/>
                      <a:cs typeface="Times New Roman" panose="02020603050405020304" pitchFamily="18" charset="0"/>
                    </a:rPr>
                    <a:t>이라 함</a:t>
                  </a:r>
                </a:p>
                <a:p>
                  <a:pPr marL="0" marR="0" lvl="0" indent="0" defTabSz="914400" eaLnBrk="1" fontAlgn="auto" latinLnBrk="0" hangingPunct="1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ko-KR" altLang="en-US" sz="20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70C0"/>
                      </a:solidFill>
                      <a:effectLst/>
                      <a:uLnTx/>
                      <a:uFillTx/>
                      <a:latin typeface="나눔스퀘어_ac" panose="020B0600000101010101" pitchFamily="50" charset="-127"/>
                      <a:ea typeface="나눔스퀘어_ac" panose="020B0600000101010101"/>
                      <a:cs typeface="Calibri" panose="020F0502020204030204" pitchFamily="34" charset="0"/>
                    </a:rPr>
                    <a:t>목표 </a:t>
                  </a:r>
                  <a:r>
                    <a:rPr kumimoji="0" lang="en-US" altLang="ko-KR" sz="20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70C0"/>
                      </a:solidFill>
                      <a:effectLst/>
                      <a:uLnTx/>
                      <a:uFillTx/>
                      <a:latin typeface="나눔스퀘어_ac" panose="020B0600000101010101" pitchFamily="50" charset="-127"/>
                      <a:ea typeface="나눔스퀘어_ac" panose="020B0600000101010101"/>
                      <a:cs typeface="Calibri" panose="020F0502020204030204" pitchFamily="34" charset="0"/>
                    </a:rPr>
                    <a:t>: </a:t>
                  </a:r>
                  <a:r>
                    <a:rPr kumimoji="0" lang="ko-KR" altLang="en-US" sz="20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70C0"/>
                      </a:solidFill>
                      <a:effectLst/>
                      <a:uLnTx/>
                      <a:uFillTx/>
                      <a:latin typeface="나눔스퀘어_ac" panose="020B0600000101010101" pitchFamily="50" charset="-127"/>
                      <a:ea typeface="나눔스퀘어_ac" panose="020B0600000101010101"/>
                      <a:cs typeface="Calibri" panose="020F0502020204030204" pitchFamily="34" charset="0"/>
                    </a:rPr>
                    <a:t>적절한 가중치</a:t>
                  </a:r>
                  <a:r>
                    <a:rPr kumimoji="0" lang="en-US" altLang="ko-KR" sz="20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70C0"/>
                      </a:solidFill>
                      <a:effectLst/>
                      <a:uLnTx/>
                      <a:uFillTx/>
                      <a:latin typeface="나눔스퀘어_ac" panose="020B0600000101010101" pitchFamily="50" charset="-127"/>
                      <a:ea typeface="나눔스퀘어_ac" panose="020B0600000101010101"/>
                      <a:cs typeface="Calibri" panose="020F0502020204030204" pitchFamily="34" charset="0"/>
                    </a:rPr>
                    <a:t>(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kumimoji="0" lang="en-US" altLang="ko-KR" sz="2000" b="1" i="1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0070C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나눔스퀘어_ac" panose="020B0600000101010101" pitchFamily="50" charset="-127"/>
                              <a:cs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kumimoji="0" lang="en-US" altLang="ko-KR" sz="2000" b="1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0070C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나눔스퀘어_ac" panose="020B0600000101010101" pitchFamily="50" charset="-127"/>
                              <a:cs typeface="Calibri" panose="020F0502020204030204" pitchFamily="34" charset="0"/>
                            </a:rPr>
                            <m:t>𝒘</m:t>
                          </m:r>
                        </m:e>
                        <m:sub>
                          <m:r>
                            <a:rPr kumimoji="0" lang="en-US" altLang="ko-KR" sz="2000" b="1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0070C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나눔스퀘어_ac" panose="020B0600000101010101" pitchFamily="50" charset="-127"/>
                              <a:cs typeface="Calibri" panose="020F0502020204030204" pitchFamily="34" charset="0"/>
                            </a:rPr>
                            <m:t>𝒊</m:t>
                          </m:r>
                        </m:sub>
                      </m:sSub>
                    </m:oMath>
                  </a14:m>
                  <a:r>
                    <a:rPr kumimoji="0" lang="en-US" altLang="ko-KR" sz="20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70C0"/>
                      </a:solidFill>
                      <a:effectLst/>
                      <a:uLnTx/>
                      <a:uFillTx/>
                      <a:latin typeface="나눔스퀘어_ac" panose="020B0600000101010101" pitchFamily="50" charset="-127"/>
                      <a:ea typeface="나눔스퀘어_ac" panose="020B0600000101010101"/>
                      <a:cs typeface="Calibri" panose="020F0502020204030204" pitchFamily="34" charset="0"/>
                    </a:rPr>
                    <a:t>)</a:t>
                  </a:r>
                  <a:r>
                    <a:rPr kumimoji="0" lang="ko-KR" altLang="en-US" sz="20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70C0"/>
                      </a:solidFill>
                      <a:effectLst/>
                      <a:uLnTx/>
                      <a:uFillTx/>
                      <a:latin typeface="나눔스퀘어_ac" panose="020B0600000101010101" pitchFamily="50" charset="-127"/>
                      <a:ea typeface="나눔스퀘어_ac" panose="020B0600000101010101"/>
                      <a:cs typeface="Calibri" panose="020F0502020204030204" pitchFamily="34" charset="0"/>
                    </a:rPr>
                    <a:t>를 찾아내기</a:t>
                  </a:r>
                  <a:r>
                    <a:rPr kumimoji="0" lang="en-US" altLang="ko-KR" sz="20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70C0"/>
                      </a:solidFill>
                      <a:effectLst/>
                      <a:uLnTx/>
                      <a:uFillTx/>
                      <a:latin typeface="나눔스퀘어_ac" panose="020B0600000101010101" pitchFamily="50" charset="-127"/>
                      <a:ea typeface="나눔스퀘어_ac" panose="020B0600000101010101"/>
                      <a:cs typeface="Calibri" panose="020F0502020204030204" pitchFamily="34" charset="0"/>
                    </a:rPr>
                    <a:t>!</a:t>
                  </a:r>
                </a:p>
              </p:txBody>
            </p:sp>
          </mc:Choice>
          <mc:Fallback xmlns=""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1C39A0F8-5A68-4D4D-9CA8-5F7BE9055F2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32288" y="8796874"/>
                  <a:ext cx="15826079" cy="1941642"/>
                </a:xfrm>
                <a:prstGeom prst="rect">
                  <a:avLst/>
                </a:prstGeom>
                <a:blipFill>
                  <a:blip r:embed="rId2"/>
                  <a:stretch>
                    <a:fillRect l="-951" b="-59236"/>
                  </a:stretch>
                </a:blipFill>
                <a:ln>
                  <a:noFill/>
                </a:ln>
                <a:effectLst/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174592911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46113E0-651C-434D-AA66-5783DBDBCC75}"/>
              </a:ext>
            </a:extLst>
          </p:cNvPr>
          <p:cNvSpPr txBox="1"/>
          <p:nvPr/>
        </p:nvSpPr>
        <p:spPr>
          <a:xfrm>
            <a:off x="1766129" y="1144992"/>
            <a:ext cx="8622471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Backpropagation (</a:t>
            </a:r>
            <a:r>
              <a:rPr kumimoji="0" lang="ko-KR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역전파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)</a:t>
            </a:r>
            <a:endParaRPr kumimoji="0" lang="ko-Kore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E0BC3A7-FA8C-42A4-AD1C-8A2C8235407E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67BB9CCF-CD96-4DFA-82C9-AD5F485D1A1F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100CBAEA-E4B7-4E5A-B98C-2714D3AED713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F17D3848-5137-4570-BBEC-7F525A2F4B2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7240" y="2341516"/>
            <a:ext cx="4728197" cy="3470776"/>
          </a:xfrm>
          <a:prstGeom prst="rect">
            <a:avLst/>
          </a:prstGeom>
        </p:spPr>
      </p:pic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8EA1FE2B-0F52-47DD-BA40-306BED6B98A4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2477679" y="2043463"/>
            <a:ext cx="7047321" cy="711"/>
          </a:xfrm>
          <a:prstGeom prst="straightConnector1">
            <a:avLst/>
          </a:prstGeom>
          <a:noFill/>
          <a:ln w="50800" cap="flat" cmpd="sng" algn="ctr">
            <a:solidFill>
              <a:srgbClr val="FF0000"/>
            </a:solidFill>
            <a:prstDash val="solid"/>
            <a:tailEnd type="triangle" w="lg" len="lg"/>
          </a:ln>
          <a:effectLst/>
        </p:spPr>
      </p:cxn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B8928FE4-F39F-4C9D-9B94-54911154EF7C}"/>
              </a:ext>
            </a:extLst>
          </p:cNvPr>
          <p:cNvCxnSpPr>
            <a:cxnSpLocks/>
          </p:cNvCxnSpPr>
          <p:nvPr/>
        </p:nvCxnSpPr>
        <p:spPr>
          <a:xfrm>
            <a:off x="4597400" y="5836389"/>
            <a:ext cx="4315677" cy="0"/>
          </a:xfrm>
          <a:prstGeom prst="straightConnector1">
            <a:avLst/>
          </a:prstGeom>
          <a:noFill/>
          <a:ln w="50800" cap="flat" cmpd="sng" algn="ctr">
            <a:solidFill>
              <a:srgbClr val="FF0000"/>
            </a:solidFill>
            <a:prstDash val="solid"/>
            <a:headEnd type="none" w="lg" len="lg"/>
            <a:tailEnd type="none" w="lg" len="lg"/>
          </a:ln>
          <a:effectLst/>
        </p:spPr>
      </p:cxnSp>
      <p:sp>
        <p:nvSpPr>
          <p:cNvPr id="9" name="직사각형 8">
            <a:extLst>
              <a:ext uri="{FF2B5EF4-FFF2-40B4-BE49-F238E27FC236}">
                <a16:creationId xmlns:a16="http://schemas.microsoft.com/office/drawing/2014/main" id="{C5A0AD87-7D20-4EE7-B9DD-FDB8E0B0C07A}"/>
              </a:ext>
            </a:extLst>
          </p:cNvPr>
          <p:cNvSpPr/>
          <p:nvPr/>
        </p:nvSpPr>
        <p:spPr>
          <a:xfrm>
            <a:off x="1458893" y="1824103"/>
            <a:ext cx="91507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defRPr/>
            </a:pPr>
            <a:r>
              <a:rPr lang="ko-KR" altLang="en-US" sz="2000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입력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7DC2197-1B4B-4AA4-8A2B-6E5902865356}"/>
              </a:ext>
            </a:extLst>
          </p:cNvPr>
          <p:cNvSpPr/>
          <p:nvPr/>
        </p:nvSpPr>
        <p:spPr>
          <a:xfrm>
            <a:off x="9525000" y="1844119"/>
            <a:ext cx="91507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defRPr/>
            </a:pPr>
            <a:r>
              <a:rPr lang="ko-KR" altLang="en-US" sz="2000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출력</a:t>
            </a: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F42964CA-1266-43E4-BF72-A95226F22D42}"/>
              </a:ext>
            </a:extLst>
          </p:cNvPr>
          <p:cNvCxnSpPr>
            <a:cxnSpLocks/>
          </p:cNvCxnSpPr>
          <p:nvPr/>
        </p:nvCxnSpPr>
        <p:spPr>
          <a:xfrm>
            <a:off x="9847604" y="2789026"/>
            <a:ext cx="0" cy="2671974"/>
          </a:xfrm>
          <a:prstGeom prst="straightConnector1">
            <a:avLst/>
          </a:prstGeom>
          <a:noFill/>
          <a:ln w="50800" cap="flat" cmpd="sng" algn="ctr">
            <a:solidFill>
              <a:srgbClr val="FF0000"/>
            </a:solidFill>
            <a:prstDash val="solid"/>
            <a:tailEnd type="triangle" w="lg" len="lg"/>
          </a:ln>
          <a:effectLst/>
        </p:spPr>
      </p:cxn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5D128E7-FA77-41ED-9417-1F8E0EE4E336}"/>
              </a:ext>
            </a:extLst>
          </p:cNvPr>
          <p:cNvSpPr/>
          <p:nvPr/>
        </p:nvSpPr>
        <p:spPr>
          <a:xfrm>
            <a:off x="9383876" y="5621076"/>
            <a:ext cx="105619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defRPr/>
            </a:pPr>
            <a:r>
              <a:rPr lang="en-US" altLang="ko-KR" sz="2000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Loss</a:t>
            </a:r>
            <a:endParaRPr lang="ko-KR" altLang="en-US" sz="2000" b="1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CFD1AC96-84B9-4CA1-8AF1-0B968B04F456}"/>
              </a:ext>
            </a:extLst>
          </p:cNvPr>
          <p:cNvCxnSpPr>
            <a:cxnSpLocks/>
          </p:cNvCxnSpPr>
          <p:nvPr/>
        </p:nvCxnSpPr>
        <p:spPr>
          <a:xfrm>
            <a:off x="7638019" y="4557777"/>
            <a:ext cx="0" cy="1278612"/>
          </a:xfrm>
          <a:prstGeom prst="straightConnector1">
            <a:avLst/>
          </a:prstGeom>
          <a:noFill/>
          <a:ln w="50800" cap="flat" cmpd="sng" algn="ctr">
            <a:solidFill>
              <a:srgbClr val="FF0000"/>
            </a:solidFill>
            <a:prstDash val="solid"/>
            <a:headEnd type="triangle" w="lg" len="lg"/>
            <a:tailEnd type="none" w="lg" len="lg"/>
          </a:ln>
          <a:effectLst/>
        </p:spPr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C671C759-8DBA-4CB5-AA7E-E4997D2DF7DD}"/>
              </a:ext>
            </a:extLst>
          </p:cNvPr>
          <p:cNvCxnSpPr>
            <a:cxnSpLocks/>
          </p:cNvCxnSpPr>
          <p:nvPr/>
        </p:nvCxnSpPr>
        <p:spPr>
          <a:xfrm>
            <a:off x="6327140" y="4974069"/>
            <a:ext cx="0" cy="862320"/>
          </a:xfrm>
          <a:prstGeom prst="straightConnector1">
            <a:avLst/>
          </a:prstGeom>
          <a:noFill/>
          <a:ln w="50800" cap="flat" cmpd="sng" algn="ctr">
            <a:solidFill>
              <a:srgbClr val="FF0000"/>
            </a:solidFill>
            <a:prstDash val="solid"/>
            <a:headEnd type="triangle" w="lg" len="lg"/>
            <a:tailEnd type="none" w="lg" len="lg"/>
          </a:ln>
          <a:effectLst/>
        </p:spPr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D82EB1B8-A9FD-4336-8FB3-07AEF6D2B82E}"/>
              </a:ext>
            </a:extLst>
          </p:cNvPr>
          <p:cNvCxnSpPr>
            <a:cxnSpLocks/>
          </p:cNvCxnSpPr>
          <p:nvPr/>
        </p:nvCxnSpPr>
        <p:spPr>
          <a:xfrm>
            <a:off x="4624324" y="4801297"/>
            <a:ext cx="0" cy="1010995"/>
          </a:xfrm>
          <a:prstGeom prst="straightConnector1">
            <a:avLst/>
          </a:prstGeom>
          <a:noFill/>
          <a:ln w="50800" cap="flat" cmpd="sng" algn="ctr">
            <a:solidFill>
              <a:srgbClr val="FF0000"/>
            </a:solidFill>
            <a:prstDash val="solid"/>
            <a:headEnd type="triangle" w="lg" len="lg"/>
            <a:tailEnd type="none" w="lg" len="lg"/>
          </a:ln>
          <a:effectLst/>
        </p:spPr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F03B72F-A86A-4177-9CB3-B8835E7AC596}"/>
              </a:ext>
            </a:extLst>
          </p:cNvPr>
          <p:cNvSpPr/>
          <p:nvPr/>
        </p:nvSpPr>
        <p:spPr>
          <a:xfrm>
            <a:off x="4019540" y="5931658"/>
            <a:ext cx="350367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defRPr/>
            </a:pPr>
            <a:r>
              <a:rPr lang="en-US" altLang="ko-KR" sz="2000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Backpropagation</a:t>
            </a:r>
            <a:endParaRPr lang="ko-KR" altLang="en-US" sz="2000" b="1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F681C287-E633-4319-A958-7B07D457E2C0}"/>
                  </a:ext>
                </a:extLst>
              </p:cNvPr>
              <p:cNvSpPr/>
              <p:nvPr/>
            </p:nvSpPr>
            <p:spPr>
              <a:xfrm>
                <a:off x="5890695" y="2588971"/>
                <a:ext cx="872889" cy="4616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defTabSz="914400"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2400" b="1" i="1" smtClean="0">
                          <a:solidFill>
                            <a:srgbClr val="FF5050"/>
                          </a:solidFill>
                          <a:latin typeface="Cambria Math" panose="02040503050406030204" pitchFamily="18" charset="0"/>
                          <a:ea typeface="나눔스퀘어_ac" panose="020B0600000101010101" pitchFamily="50" charset="-127"/>
                          <a:cs typeface="Calibri" panose="020F0502020204030204" pitchFamily="34" charset="0"/>
                        </a:rPr>
                        <m:t>𝒘</m:t>
                      </m:r>
                    </m:oMath>
                  </m:oMathPara>
                </a14:m>
                <a:endParaRPr lang="en-US" altLang="ko-KR" sz="2400" b="1" dirty="0">
                  <a:solidFill>
                    <a:srgbClr val="FF5050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F681C287-E633-4319-A958-7B07D457E2C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90695" y="2588971"/>
                <a:ext cx="872889" cy="46166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7659E1A2-B27C-42BC-9C68-53AFD9994CB6}"/>
                  </a:ext>
                </a:extLst>
              </p:cNvPr>
              <p:cNvSpPr/>
              <p:nvPr/>
            </p:nvSpPr>
            <p:spPr>
              <a:xfrm>
                <a:off x="7201574" y="2849482"/>
                <a:ext cx="872889" cy="4616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defTabSz="914400"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2400" b="1" i="1" smtClean="0">
                          <a:solidFill>
                            <a:srgbClr val="FF5050"/>
                          </a:solidFill>
                          <a:latin typeface="Cambria Math" panose="02040503050406030204" pitchFamily="18" charset="0"/>
                          <a:ea typeface="나눔스퀘어_ac" panose="020B0600000101010101" pitchFamily="50" charset="-127"/>
                          <a:cs typeface="Calibri" panose="020F0502020204030204" pitchFamily="34" charset="0"/>
                        </a:rPr>
                        <m:t>𝒘</m:t>
                      </m:r>
                    </m:oMath>
                  </m:oMathPara>
                </a14:m>
                <a:endParaRPr lang="en-US" altLang="ko-KR" sz="2400" b="1" dirty="0">
                  <a:solidFill>
                    <a:srgbClr val="FF5050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7659E1A2-B27C-42BC-9C68-53AFD9994CB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01574" y="2849482"/>
                <a:ext cx="872889" cy="46166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EC025E1F-6763-41F4-B7C0-15EDB17EBA26}"/>
                  </a:ext>
                </a:extLst>
              </p:cNvPr>
              <p:cNvSpPr/>
              <p:nvPr/>
            </p:nvSpPr>
            <p:spPr>
              <a:xfrm>
                <a:off x="4208199" y="2388916"/>
                <a:ext cx="872889" cy="4616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defTabSz="914400"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2400" b="1" i="1" smtClean="0">
                          <a:solidFill>
                            <a:srgbClr val="FF5050"/>
                          </a:solidFill>
                          <a:latin typeface="Cambria Math" panose="02040503050406030204" pitchFamily="18" charset="0"/>
                          <a:ea typeface="나눔스퀘어_ac" panose="020B0600000101010101" pitchFamily="50" charset="-127"/>
                          <a:cs typeface="Calibri" panose="020F0502020204030204" pitchFamily="34" charset="0"/>
                        </a:rPr>
                        <m:t>𝒘</m:t>
                      </m:r>
                    </m:oMath>
                  </m:oMathPara>
                </a14:m>
                <a:endParaRPr lang="en-US" altLang="ko-KR" sz="2400" b="1" dirty="0">
                  <a:solidFill>
                    <a:srgbClr val="FF5050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EC025E1F-6763-41F4-B7C0-15EDB17EBA2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08199" y="2388916"/>
                <a:ext cx="872889" cy="46166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6" name="Picture 2" descr="baby cat image에 대한 이미지 검색결과">
            <a:extLst>
              <a:ext uri="{FF2B5EF4-FFF2-40B4-BE49-F238E27FC236}">
                <a16:creationId xmlns:a16="http://schemas.microsoft.com/office/drawing/2014/main" id="{356B606A-5A61-4C15-9E13-3696A289F0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90" t="7165" r="4205"/>
          <a:stretch/>
        </p:blipFill>
        <p:spPr bwMode="auto">
          <a:xfrm>
            <a:off x="1110736" y="2829321"/>
            <a:ext cx="1600776" cy="1908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9" name="그룹 48">
            <a:extLst>
              <a:ext uri="{FF2B5EF4-FFF2-40B4-BE49-F238E27FC236}">
                <a16:creationId xmlns:a16="http://schemas.microsoft.com/office/drawing/2014/main" id="{AD4F565B-A75C-4ED9-872E-BE5FD1BC54E2}"/>
              </a:ext>
            </a:extLst>
          </p:cNvPr>
          <p:cNvGrpSpPr/>
          <p:nvPr/>
        </p:nvGrpSpPr>
        <p:grpSpPr>
          <a:xfrm>
            <a:off x="10354849" y="1528022"/>
            <a:ext cx="1610344" cy="1030882"/>
            <a:chOff x="9694810" y="4783697"/>
            <a:chExt cx="1610344" cy="1030882"/>
          </a:xfrm>
        </p:grpSpPr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E99DA96C-EA35-425A-A1DE-76729D54BC07}"/>
                </a:ext>
              </a:extLst>
            </p:cNvPr>
            <p:cNvSpPr/>
            <p:nvPr/>
          </p:nvSpPr>
          <p:spPr>
            <a:xfrm>
              <a:off x="9694810" y="4783697"/>
              <a:ext cx="1470274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Cat: 0.24</a:t>
              </a:r>
              <a:endPara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8AF4A1D3-875E-45B9-81B4-5D00C440C7F4}"/>
                </a:ext>
              </a:extLst>
            </p:cNvPr>
            <p:cNvSpPr/>
            <p:nvPr/>
          </p:nvSpPr>
          <p:spPr>
            <a:xfrm>
              <a:off x="9705036" y="5352914"/>
              <a:ext cx="1600118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Dog: 0.76</a:t>
              </a:r>
              <a:endPara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grpSp>
        <p:nvGrpSpPr>
          <p:cNvPr id="56" name="그룹 55">
            <a:extLst>
              <a:ext uri="{FF2B5EF4-FFF2-40B4-BE49-F238E27FC236}">
                <a16:creationId xmlns:a16="http://schemas.microsoft.com/office/drawing/2014/main" id="{29369FED-74A2-4D43-AAF9-BB0552E11DF7}"/>
              </a:ext>
            </a:extLst>
          </p:cNvPr>
          <p:cNvGrpSpPr/>
          <p:nvPr/>
        </p:nvGrpSpPr>
        <p:grpSpPr>
          <a:xfrm>
            <a:off x="9479881" y="3626864"/>
            <a:ext cx="2158918" cy="1474648"/>
            <a:chOff x="16173390" y="5168419"/>
            <a:chExt cx="3420766" cy="2336553"/>
          </a:xfrm>
        </p:grpSpPr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id="{7F29DC1A-2692-4264-B367-E5FE561A4959}"/>
                </a:ext>
              </a:extLst>
            </p:cNvPr>
            <p:cNvSpPr/>
            <p:nvPr/>
          </p:nvSpPr>
          <p:spPr>
            <a:xfrm>
              <a:off x="16173390" y="6285807"/>
              <a:ext cx="3420766" cy="12191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4400" b="1" i="0" u="none" strike="noStrike" kern="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46238A73-C920-4D1E-AADA-705ED85FCE43}"/>
                </a:ext>
              </a:extLst>
            </p:cNvPr>
            <p:cNvSpPr/>
            <p:nvPr/>
          </p:nvSpPr>
          <p:spPr>
            <a:xfrm>
              <a:off x="17134530" y="5168419"/>
              <a:ext cx="1498487" cy="76944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4400" b="1" i="0" u="none" strike="noStrike" kern="0" cap="none" spc="0" normalizeH="0" baseline="0" noProof="0" dirty="0">
                  <a:ln>
                    <a:noFill/>
                  </a:ln>
                  <a:solidFill>
                    <a:srgbClr val="FF505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Error</a:t>
              </a:r>
              <a:endParaRPr kumimoji="0" lang="ko-KR" altLang="en-US" sz="4400" b="1" i="0" u="none" strike="noStrike" kern="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6658864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35437988-8846-F69A-1284-9E34A11E9754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81AF89D6-5ADA-F8B6-2F05-1DBD9C7D4CB3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Backpropagation (</a:t>
              </a:r>
              <a:r>
                <a:rPr lang="ko-KR" altLang="en-US" sz="2400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역전파</a:t>
              </a:r>
              <a:r>
                <a:rPr lang="en-US" altLang="ko-KR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)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5956FBF0-4A86-20FA-0009-B2A35B96E326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" name="사각형: 둥근 모서리 52">
                <a:extLst>
                  <a:ext uri="{FF2B5EF4-FFF2-40B4-BE49-F238E27FC236}">
                    <a16:creationId xmlns:a16="http://schemas.microsoft.com/office/drawing/2014/main" id="{368711C3-A0BA-3B15-9FEE-3D2574D4E383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6" name="사각형: 둥근 모서리 53">
                <a:extLst>
                  <a:ext uri="{FF2B5EF4-FFF2-40B4-BE49-F238E27FC236}">
                    <a16:creationId xmlns:a16="http://schemas.microsoft.com/office/drawing/2014/main" id="{9B96D38B-AA67-774A-4CB2-4018DBA67F43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7" name="Google Shape;215;p33">
            <a:extLst>
              <a:ext uri="{FF2B5EF4-FFF2-40B4-BE49-F238E27FC236}">
                <a16:creationId xmlns:a16="http://schemas.microsoft.com/office/drawing/2014/main" id="{D1F7518C-55BB-24A0-36CE-07A9EB511A73}"/>
              </a:ext>
            </a:extLst>
          </p:cNvPr>
          <p:cNvSpPr/>
          <p:nvPr/>
        </p:nvSpPr>
        <p:spPr>
          <a:xfrm>
            <a:off x="1486190" y="1869440"/>
            <a:ext cx="9219620" cy="1386840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rIns="45719" anchor="ctr"/>
          <a:lstStyle/>
          <a:p>
            <a:pPr marL="0" marR="0" lvl="0" indent="0" defTabSz="91440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𝑤와 </a:t>
            </a:r>
            <a:r>
              <a:rPr lang="en-US" altLang="ko-KR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loss</a:t>
            </a: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의 관계를 이용해 좋은 𝑤를 찾아가는 방법이 존재</a:t>
            </a:r>
          </a:p>
          <a:p>
            <a:pPr marL="0" marR="0" lvl="0" indent="0" defTabSz="91440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 그래프의 기울기를 이용한 </a:t>
            </a:r>
            <a:r>
              <a:rPr lang="en-US" altLang="ko-KR" sz="2400" b="1" dirty="0">
                <a:solidFill>
                  <a:srgbClr val="0070C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Gradient Descent (</a:t>
            </a:r>
            <a:r>
              <a:rPr lang="ko-KR" altLang="en-US" sz="2400" b="1" dirty="0">
                <a:solidFill>
                  <a:srgbClr val="0070C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경사 </a:t>
            </a:r>
            <a:r>
              <a:rPr lang="ko-KR" altLang="en-US" sz="2400" b="1" dirty="0" err="1">
                <a:solidFill>
                  <a:srgbClr val="0070C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하강법</a:t>
            </a:r>
            <a:r>
              <a:rPr lang="en-US" altLang="ko-KR" sz="2400" b="1" dirty="0">
                <a:solidFill>
                  <a:srgbClr val="0070C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)★ ★ ★ ★ ★</a:t>
            </a:r>
          </a:p>
        </p:txBody>
      </p:sp>
      <p:pic>
        <p:nvPicPr>
          <p:cNvPr id="8" name="Picture 2" descr="A local minimum and a global minimum.">
            <a:extLst>
              <a:ext uri="{FF2B5EF4-FFF2-40B4-BE49-F238E27FC236}">
                <a16:creationId xmlns:a16="http://schemas.microsoft.com/office/drawing/2014/main" id="{BF69CBCE-EFA1-1A0A-393C-877B98C126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3140" y="3434050"/>
            <a:ext cx="4526774" cy="2479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>
            <a:extLst>
              <a:ext uri="{FF2B5EF4-FFF2-40B4-BE49-F238E27FC236}">
                <a16:creationId xmlns:a16="http://schemas.microsoft.com/office/drawing/2014/main" id="{6CBA3FE9-BCEE-DD5A-DD4E-3A1F1F0450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0990" y="3533992"/>
            <a:ext cx="4032741" cy="2279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965215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46113E0-651C-434D-AA66-5783DBDBCC75}"/>
              </a:ext>
            </a:extLst>
          </p:cNvPr>
          <p:cNvSpPr txBox="1"/>
          <p:nvPr/>
        </p:nvSpPr>
        <p:spPr>
          <a:xfrm>
            <a:off x="1766129" y="1144992"/>
            <a:ext cx="8622471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Gradient Decent (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경사 </a:t>
            </a:r>
            <a:r>
              <a:rPr kumimoji="0" lang="ko-KR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하강법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)</a:t>
            </a:r>
            <a:endParaRPr kumimoji="0" lang="ko-Kore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E0BC3A7-FA8C-42A4-AD1C-8A2C8235407E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67BB9CCF-CD96-4DFA-82C9-AD5F485D1A1F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100CBAEA-E4B7-4E5A-B98C-2714D3AED713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pic>
        <p:nvPicPr>
          <p:cNvPr id="10" name="Picture 2" descr="A picture containing text, vector graphics Description automatically generated">
            <a:extLst>
              <a:ext uri="{FF2B5EF4-FFF2-40B4-BE49-F238E27FC236}">
                <a16:creationId xmlns:a16="http://schemas.microsoft.com/office/drawing/2014/main" id="{983E4DE5-33FC-4934-B5F8-B13DF1EF8D7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707" b="21379"/>
          <a:stretch/>
        </p:blipFill>
        <p:spPr bwMode="auto">
          <a:xfrm>
            <a:off x="7952338" y="1299430"/>
            <a:ext cx="3121803" cy="2004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0A7D2EC-AE8A-4A8A-8D5D-E7038A99100F}"/>
              </a:ext>
            </a:extLst>
          </p:cNvPr>
          <p:cNvSpPr txBox="1"/>
          <p:nvPr/>
        </p:nvSpPr>
        <p:spPr>
          <a:xfrm>
            <a:off x="1530349" y="2024414"/>
            <a:ext cx="5835651" cy="28028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>
              <a:lnSpc>
                <a:spcPct val="150000"/>
              </a:lnSpc>
              <a:defRPr/>
            </a:pPr>
            <a:r>
              <a:rPr lang="ko-KR" altLang="en-US" sz="2000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목적지 </a:t>
            </a:r>
            <a:r>
              <a:rPr lang="en-US" altLang="ko-KR" sz="2000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: </a:t>
            </a:r>
            <a:r>
              <a:rPr lang="ko-KR" altLang="en-US" sz="2000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산 아래 지점</a:t>
            </a:r>
          </a:p>
          <a:p>
            <a:pPr defTabSz="914400">
              <a:lnSpc>
                <a:spcPct val="150000"/>
              </a:lnSpc>
              <a:defRPr/>
            </a:pP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목적지 방향은 어떻게 알 수 있을까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?</a:t>
            </a:r>
          </a:p>
          <a:p>
            <a:pPr defTabSz="914400">
              <a:lnSpc>
                <a:spcPct val="150000"/>
              </a:lnSpc>
              <a:defRPr/>
            </a:pP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→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발에 집중해 아래쪽으로 보며 방향을 찾음</a:t>
            </a:r>
          </a:p>
          <a:p>
            <a:pPr defTabSz="914400">
              <a:lnSpc>
                <a:spcPct val="150000"/>
              </a:lnSpc>
              <a:defRPr/>
            </a:pP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→ 그 방향으로 얼만큼 움직여야 하는가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?</a:t>
            </a:r>
          </a:p>
          <a:p>
            <a:pPr defTabSz="914400">
              <a:lnSpc>
                <a:spcPct val="150000"/>
              </a:lnSpc>
              <a:defRPr/>
            </a:pP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→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한 발짝</a:t>
            </a:r>
          </a:p>
          <a:p>
            <a:pPr defTabSz="914400">
              <a:lnSpc>
                <a:spcPct val="150000"/>
              </a:lnSpc>
              <a:defRPr/>
            </a:pP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→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en-US" altLang="ko-KR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[</a:t>
            </a:r>
            <a:r>
              <a:rPr lang="ko-KR" altLang="en-US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기울어진 방향</a:t>
            </a:r>
            <a:r>
              <a:rPr lang="en-US" altLang="ko-KR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]</a:t>
            </a:r>
            <a:r>
              <a:rPr lang="ko-KR" altLang="en-US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으로 </a:t>
            </a:r>
            <a:r>
              <a:rPr lang="en-US" altLang="ko-KR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[</a:t>
            </a:r>
            <a:r>
              <a:rPr lang="ko-KR" altLang="en-US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한 발짝</a:t>
            </a:r>
            <a:r>
              <a:rPr lang="en-US" altLang="ko-KR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] </a:t>
            </a:r>
            <a:r>
              <a:rPr lang="ko-KR" altLang="en-US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이동</a:t>
            </a:r>
          </a:p>
        </p:txBody>
      </p:sp>
      <p:pic>
        <p:nvPicPr>
          <p:cNvPr id="12" name="Picture 2" descr="A picture containing text, vector graphics Description automatically generated">
            <a:extLst>
              <a:ext uri="{FF2B5EF4-FFF2-40B4-BE49-F238E27FC236}">
                <a16:creationId xmlns:a16="http://schemas.microsoft.com/office/drawing/2014/main" id="{DDA42BDE-6285-4768-B98B-3667CA81445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585" b="21379"/>
          <a:stretch/>
        </p:blipFill>
        <p:spPr bwMode="auto">
          <a:xfrm>
            <a:off x="7861041" y="3824844"/>
            <a:ext cx="3067309" cy="2004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48935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extBox 151">
            <a:extLst>
              <a:ext uri="{FF2B5EF4-FFF2-40B4-BE49-F238E27FC236}">
                <a16:creationId xmlns:a16="http://schemas.microsoft.com/office/drawing/2014/main" id="{26D3E4B5-70F4-4BBD-B32E-C2BA936F726F}"/>
              </a:ext>
            </a:extLst>
          </p:cNvPr>
          <p:cNvSpPr txBox="1"/>
          <p:nvPr/>
        </p:nvSpPr>
        <p:spPr>
          <a:xfrm>
            <a:off x="563842" y="2582472"/>
            <a:ext cx="7370682" cy="64633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ko-KR" altLang="en-US" sz="3600" b="0" dirty="0">
                <a:solidFill>
                  <a:schemeClr val="bg1">
                    <a:lumMod val="75000"/>
                    <a:lumOff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인공지능이란</a:t>
            </a:r>
            <a:r>
              <a:rPr lang="en-US" altLang="ko-KR" sz="3600" b="0" dirty="0">
                <a:solidFill>
                  <a:schemeClr val="bg1">
                    <a:lumMod val="75000"/>
                    <a:lumOff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?</a:t>
            </a:r>
            <a:endParaRPr lang="ko-KR" altLang="en-US" sz="3600" b="0" dirty="0">
              <a:solidFill>
                <a:schemeClr val="bg1">
                  <a:lumMod val="75000"/>
                  <a:lumOff val="2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DE26C5D-E817-4A57-BDD0-CBE5601DFECF}"/>
              </a:ext>
            </a:extLst>
          </p:cNvPr>
          <p:cNvSpPr txBox="1"/>
          <p:nvPr/>
        </p:nvSpPr>
        <p:spPr>
          <a:xfrm>
            <a:off x="1426804" y="3604763"/>
            <a:ext cx="4541739" cy="461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endParaRPr lang="en-US" altLang="ko-KR" sz="2400" b="1" kern="1200" dirty="0">
              <a:solidFill>
                <a:schemeClr val="bg1">
                  <a:lumMod val="85000"/>
                  <a:lumOff val="15000"/>
                </a:schemeClr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182747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46113E0-651C-434D-AA66-5783DBDBCC75}"/>
              </a:ext>
            </a:extLst>
          </p:cNvPr>
          <p:cNvSpPr txBox="1"/>
          <p:nvPr/>
        </p:nvSpPr>
        <p:spPr>
          <a:xfrm>
            <a:off x="1766129" y="1144992"/>
            <a:ext cx="8622471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Gradient Decent (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경사 </a:t>
            </a:r>
            <a:r>
              <a:rPr kumimoji="0" lang="ko-KR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하강법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)</a:t>
            </a:r>
            <a:endParaRPr kumimoji="0" lang="ko-Kore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E0BC3A7-FA8C-42A4-AD1C-8A2C8235407E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67BB9CCF-CD96-4DFA-82C9-AD5F485D1A1F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100CBAEA-E4B7-4E5A-B98C-2714D3AED713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D0A7D2EC-AE8A-4A8A-8D5D-E7038A99100F}"/>
              </a:ext>
            </a:extLst>
          </p:cNvPr>
          <p:cNvSpPr txBox="1"/>
          <p:nvPr/>
        </p:nvSpPr>
        <p:spPr>
          <a:xfrm>
            <a:off x="1530349" y="2024414"/>
            <a:ext cx="5835651" cy="28028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>
              <a:lnSpc>
                <a:spcPct val="150000"/>
              </a:lnSpc>
              <a:defRPr/>
            </a:pPr>
            <a:r>
              <a:rPr lang="ko-KR" altLang="en-US" sz="2000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목적지 </a:t>
            </a:r>
            <a:r>
              <a:rPr lang="en-US" altLang="ko-KR" sz="2000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: </a:t>
            </a:r>
            <a:r>
              <a:rPr lang="ko-KR" altLang="en-US" sz="2000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산 아래 지점</a:t>
            </a:r>
          </a:p>
          <a:p>
            <a:pPr defTabSz="914400">
              <a:lnSpc>
                <a:spcPct val="150000"/>
              </a:lnSpc>
              <a:defRPr/>
            </a:pP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목적지 방향은 어떻게 알 수 있을까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?</a:t>
            </a:r>
          </a:p>
          <a:p>
            <a:pPr defTabSz="914400">
              <a:lnSpc>
                <a:spcPct val="150000"/>
              </a:lnSpc>
              <a:defRPr/>
            </a:pP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→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발에 집중해 아래쪽으로 보며 방향을 찾음</a:t>
            </a:r>
          </a:p>
          <a:p>
            <a:pPr defTabSz="914400">
              <a:lnSpc>
                <a:spcPct val="150000"/>
              </a:lnSpc>
              <a:defRPr/>
            </a:pP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→ 그 방향으로 얼만큼 움직여야 하는가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?</a:t>
            </a:r>
          </a:p>
          <a:p>
            <a:pPr defTabSz="914400">
              <a:lnSpc>
                <a:spcPct val="150000"/>
              </a:lnSpc>
              <a:defRPr/>
            </a:pP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→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한 발짝</a:t>
            </a:r>
          </a:p>
          <a:p>
            <a:pPr defTabSz="914400">
              <a:lnSpc>
                <a:spcPct val="150000"/>
              </a:lnSpc>
              <a:defRPr/>
            </a:pP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→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en-US" altLang="ko-KR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[</a:t>
            </a:r>
            <a:r>
              <a:rPr lang="ko-KR" altLang="en-US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기울어진 방향</a:t>
            </a:r>
            <a:r>
              <a:rPr lang="en-US" altLang="ko-KR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]</a:t>
            </a:r>
            <a:r>
              <a:rPr lang="ko-KR" altLang="en-US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으로 </a:t>
            </a:r>
            <a:r>
              <a:rPr lang="en-US" altLang="ko-KR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[</a:t>
            </a:r>
            <a:r>
              <a:rPr lang="ko-KR" altLang="en-US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한 발짝</a:t>
            </a:r>
            <a:r>
              <a:rPr lang="en-US" altLang="ko-KR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] </a:t>
            </a:r>
            <a:r>
              <a:rPr lang="ko-KR" altLang="en-US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이동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1017B68E-C63C-42A7-BC92-F5F448BC3190}"/>
              </a:ext>
            </a:extLst>
          </p:cNvPr>
          <p:cNvGrpSpPr/>
          <p:nvPr/>
        </p:nvGrpSpPr>
        <p:grpSpPr>
          <a:xfrm>
            <a:off x="6845430" y="-926176"/>
            <a:ext cx="5101774" cy="6596209"/>
            <a:chOff x="5967982" y="1480902"/>
            <a:chExt cx="7484972" cy="9677504"/>
          </a:xfrm>
        </p:grpSpPr>
        <p:sp>
          <p:nvSpPr>
            <p:cNvPr id="13" name="원호 12">
              <a:extLst>
                <a:ext uri="{FF2B5EF4-FFF2-40B4-BE49-F238E27FC236}">
                  <a16:creationId xmlns:a16="http://schemas.microsoft.com/office/drawing/2014/main" id="{9AF51B51-46F8-495E-B36A-E8A45F14D084}"/>
                </a:ext>
              </a:extLst>
            </p:cNvPr>
            <p:cNvSpPr/>
            <p:nvPr/>
          </p:nvSpPr>
          <p:spPr>
            <a:xfrm>
              <a:off x="8608475" y="1480902"/>
              <a:ext cx="2763382" cy="8375318"/>
            </a:xfrm>
            <a:prstGeom prst="arc">
              <a:avLst>
                <a:gd name="adj1" fmla="val 1664995"/>
                <a:gd name="adj2" fmla="val 9120383"/>
              </a:avLst>
            </a:prstGeom>
            <a:noFill/>
            <a:ln w="508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E4BDE936-085C-4EA0-A2BE-3C2EEF021156}"/>
                </a:ext>
              </a:extLst>
            </p:cNvPr>
            <p:cNvCxnSpPr>
              <a:cxnSpLocks/>
            </p:cNvCxnSpPr>
            <p:nvPr/>
          </p:nvCxnSpPr>
          <p:spPr>
            <a:xfrm>
              <a:off x="11108526" y="8234119"/>
              <a:ext cx="0" cy="2235399"/>
            </a:xfrm>
            <a:prstGeom prst="line">
              <a:avLst/>
            </a:prstGeom>
            <a:noFill/>
            <a:ln w="38100" cap="flat" cmpd="sng" algn="ctr">
              <a:solidFill>
                <a:srgbClr val="0070C0"/>
              </a:solidFill>
              <a:prstDash val="dash"/>
            </a:ln>
            <a:effectLst/>
          </p:spPr>
        </p:cxnSp>
        <p:cxnSp>
          <p:nvCxnSpPr>
            <p:cNvPr id="15" name="직선 화살표 연결선 14">
              <a:extLst>
                <a:ext uri="{FF2B5EF4-FFF2-40B4-BE49-F238E27FC236}">
                  <a16:creationId xmlns:a16="http://schemas.microsoft.com/office/drawing/2014/main" id="{7E955DC1-A66E-4D23-A342-FDE9745BAD9C}"/>
                </a:ext>
              </a:extLst>
            </p:cNvPr>
            <p:cNvCxnSpPr>
              <a:cxnSpLocks/>
            </p:cNvCxnSpPr>
            <p:nvPr/>
          </p:nvCxnSpPr>
          <p:spPr>
            <a:xfrm>
              <a:off x="7400283" y="10469012"/>
              <a:ext cx="5328545" cy="0"/>
            </a:xfrm>
            <a:prstGeom prst="straightConnector1">
              <a:avLst/>
            </a:prstGeom>
            <a:noFill/>
            <a:ln w="50800" cap="flat" cmpd="sng" algn="ctr">
              <a:solidFill>
                <a:srgbClr val="000000"/>
              </a:solidFill>
              <a:prstDash val="solid"/>
              <a:tailEnd type="triangle"/>
            </a:ln>
            <a:effectLst/>
          </p:spPr>
        </p:cxnSp>
        <p:cxnSp>
          <p:nvCxnSpPr>
            <p:cNvPr id="16" name="직선 화살표 연결선 15">
              <a:extLst>
                <a:ext uri="{FF2B5EF4-FFF2-40B4-BE49-F238E27FC236}">
                  <a16:creationId xmlns:a16="http://schemas.microsoft.com/office/drawing/2014/main" id="{CB0446C5-AFA5-4FC5-AAF8-D8718D62669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27127" y="5971876"/>
              <a:ext cx="0" cy="4524486"/>
            </a:xfrm>
            <a:prstGeom prst="straightConnector1">
              <a:avLst/>
            </a:prstGeom>
            <a:noFill/>
            <a:ln w="50800" cap="flat" cmpd="sng" algn="ctr">
              <a:solidFill>
                <a:srgbClr val="000000"/>
              </a:solidFill>
              <a:prstDash val="solid"/>
              <a:tailEnd type="triangle"/>
            </a:ln>
            <a:effectLst/>
          </p:spPr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2767263C-5BB9-478A-9B0C-6879F58F963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28619" y="6603236"/>
              <a:ext cx="970133" cy="3865776"/>
            </a:xfrm>
            <a:prstGeom prst="line">
              <a:avLst/>
            </a:prstGeom>
            <a:noFill/>
            <a:ln w="50800" cap="flat" cmpd="sng" algn="ctr">
              <a:solidFill>
                <a:srgbClr val="FF0000"/>
              </a:solidFill>
              <a:prstDash val="solid"/>
            </a:ln>
            <a:effectLst/>
          </p:spPr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F1CAE6B4-3DBA-4F9C-B877-8D0E5100B282}"/>
                    </a:ext>
                  </a:extLst>
                </p:cNvPr>
                <p:cNvSpPr txBox="1"/>
                <p:nvPr/>
              </p:nvSpPr>
              <p:spPr>
                <a:xfrm>
                  <a:off x="10669846" y="10342514"/>
                  <a:ext cx="1024432" cy="81589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Sup>
                          <m:sSubSupPr>
                            <m:ctrlPr>
                              <a:rPr kumimoji="0" lang="en-US" altLang="ko-KR" sz="20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나눔스퀘어_ac" panose="020B0600000101010101" pitchFamily="50" charset="-127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kumimoji="0" lang="en-US" altLang="ko-KR" sz="20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나눔스퀘어_ac" panose="020B0600000101010101" pitchFamily="50" charset="-127"/>
                                <a:cs typeface="Times New Roman" panose="020206030504050203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kumimoji="0" lang="en-US" altLang="ko-KR" sz="20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나눔스퀘어_ac" panose="020B0600000101010101" pitchFamily="50" charset="-127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kumimoji="0" lang="en-US" altLang="ko-KR" sz="20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나눔스퀘어_ac" panose="020B0600000101010101" pitchFamily="50" charset="-127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sup>
                        </m:sSubSup>
                      </m:oMath>
                    </m:oMathPara>
                  </a14:m>
                  <a:endParaRPr kumimoji="0" lang="ko-KR" alt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F1CAE6B4-3DBA-4F9C-B877-8D0E5100B28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669846" y="10342514"/>
                  <a:ext cx="1024432" cy="815892"/>
                </a:xfrm>
                <a:prstGeom prst="rect">
                  <a:avLst/>
                </a:prstGeom>
                <a:blipFill>
                  <a:blip r:embed="rId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E78CF266-80C7-4E4A-AE7B-CA04AE54DB8D}"/>
                    </a:ext>
                  </a:extLst>
                </p:cNvPr>
                <p:cNvSpPr txBox="1"/>
                <p:nvPr/>
              </p:nvSpPr>
              <p:spPr>
                <a:xfrm>
                  <a:off x="9196101" y="10324518"/>
                  <a:ext cx="1024432" cy="822666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Sup>
                          <m:sSubSupPr>
                            <m:ctrlPr>
                              <a:rPr kumimoji="0" lang="en-US" altLang="ko-KR" sz="20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나눔스퀘어_ac" panose="020B0600000101010101" pitchFamily="50" charset="-127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kumimoji="0" lang="en-US" altLang="ko-KR" sz="20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나눔스퀘어_ac" panose="020B0600000101010101" pitchFamily="50" charset="-127"/>
                                <a:cs typeface="Times New Roman" panose="020206030504050203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kumimoji="0" lang="en-US" altLang="ko-KR" sz="20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나눔스퀘어_ac" panose="020B0600000101010101" pitchFamily="50" charset="-127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kumimoji="0" lang="en-US" altLang="ko-KR" sz="20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나눔스퀘어_ac" panose="020B0600000101010101" pitchFamily="50" charset="-127"/>
                                <a:cs typeface="Times New Roman" panose="02020603050405020304" pitchFamily="18" charset="0"/>
                              </a:rPr>
                              <m:t>𝑡</m:t>
                            </m:r>
                            <m:r>
                              <a:rPr kumimoji="0" lang="en-US" altLang="ko-KR" sz="20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나눔스퀘어_ac" panose="020B0600000101010101" pitchFamily="50" charset="-127"/>
                                <a:cs typeface="Times New Roman" panose="02020603050405020304" pitchFamily="18" charset="0"/>
                              </a:rPr>
                              <m:t>+1</m:t>
                            </m:r>
                          </m:sup>
                        </m:sSubSup>
                      </m:oMath>
                    </m:oMathPara>
                  </a14:m>
                  <a:endParaRPr kumimoji="0" lang="ko-KR" alt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E78CF266-80C7-4E4A-AE7B-CA04AE54DB8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196101" y="10324518"/>
                  <a:ext cx="1024432" cy="822666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ECAE93F3-B19B-4C18-B44A-F305BDB460A0}"/>
                    </a:ext>
                  </a:extLst>
                </p:cNvPr>
                <p:cNvSpPr txBox="1"/>
                <p:nvPr/>
              </p:nvSpPr>
              <p:spPr>
                <a:xfrm>
                  <a:off x="12428522" y="10342514"/>
                  <a:ext cx="1024432" cy="812788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kumimoji="0" lang="en-US" altLang="ko-KR" sz="20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나눔스퀘어_ac" panose="020B0600000101010101" pitchFamily="50" charset="-127"/>
                            <a:cs typeface="Times New Roman" panose="02020603050405020304" pitchFamily="18" charset="0"/>
                          </a:rPr>
                          <m:t>𝑊</m:t>
                        </m:r>
                      </m:oMath>
                    </m:oMathPara>
                  </a14:m>
                  <a:endParaRPr kumimoji="0" lang="ko-KR" alt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ECAE93F3-B19B-4C18-B44A-F305BDB460A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428522" y="10342514"/>
                  <a:ext cx="1024432" cy="812788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510D86F6-2829-4DE8-B77E-538EFBDFAC7A}"/>
                    </a:ext>
                  </a:extLst>
                </p:cNvPr>
                <p:cNvSpPr txBox="1"/>
                <p:nvPr/>
              </p:nvSpPr>
              <p:spPr>
                <a:xfrm>
                  <a:off x="5967982" y="5463635"/>
                  <a:ext cx="1024432" cy="812788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kumimoji="0" lang="en-US" altLang="ko-KR" sz="20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나눔스퀘어_ac" panose="020B0600000101010101" pitchFamily="50" charset="-127"/>
                            <a:cs typeface="Times New Roman" panose="02020603050405020304" pitchFamily="18" charset="0"/>
                          </a:rPr>
                          <m:t>𝐿𝑜𝑠𝑠</m:t>
                        </m:r>
                      </m:oMath>
                    </m:oMathPara>
                  </a14:m>
                  <a:endParaRPr kumimoji="0" lang="ko-KR" alt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510D86F6-2829-4DE8-B77E-538EFBDFAC7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967982" y="5463635"/>
                  <a:ext cx="1024432" cy="812788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23" name="직선 화살표 연결선 22">
              <a:extLst>
                <a:ext uri="{FF2B5EF4-FFF2-40B4-BE49-F238E27FC236}">
                  <a16:creationId xmlns:a16="http://schemas.microsoft.com/office/drawing/2014/main" id="{B589D733-E255-4376-AE65-BA469B1DF4D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835408" y="8273522"/>
              <a:ext cx="119074" cy="359303"/>
            </a:xfrm>
            <a:prstGeom prst="straightConnector1">
              <a:avLst/>
            </a:prstGeom>
            <a:noFill/>
            <a:ln w="38100" cap="flat" cmpd="sng" algn="ctr">
              <a:solidFill>
                <a:srgbClr val="000000"/>
              </a:solidFill>
              <a:prstDash val="solid"/>
              <a:tailEnd type="triangle" w="lg" len="lg"/>
            </a:ln>
            <a:effectLst/>
          </p:spPr>
        </p:cxnSp>
        <p:cxnSp>
          <p:nvCxnSpPr>
            <p:cNvPr id="24" name="직선 화살표 연결선 23">
              <a:extLst>
                <a:ext uri="{FF2B5EF4-FFF2-40B4-BE49-F238E27FC236}">
                  <a16:creationId xmlns:a16="http://schemas.microsoft.com/office/drawing/2014/main" id="{AF78B4D4-3D11-4649-A8DB-9D2BD159178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683929" y="8676619"/>
              <a:ext cx="126896" cy="398706"/>
            </a:xfrm>
            <a:prstGeom prst="straightConnector1">
              <a:avLst/>
            </a:prstGeom>
            <a:noFill/>
            <a:ln w="38100" cap="flat" cmpd="sng" algn="ctr">
              <a:solidFill>
                <a:srgbClr val="000000"/>
              </a:solidFill>
              <a:prstDash val="solid"/>
              <a:tailEnd type="triangle" w="lg" len="lg"/>
            </a:ln>
            <a:effectLst/>
          </p:spPr>
        </p:cxnSp>
        <p:cxnSp>
          <p:nvCxnSpPr>
            <p:cNvPr id="25" name="직선 화살표 연결선 24">
              <a:extLst>
                <a:ext uri="{FF2B5EF4-FFF2-40B4-BE49-F238E27FC236}">
                  <a16:creationId xmlns:a16="http://schemas.microsoft.com/office/drawing/2014/main" id="{9BB87EA4-205F-4E3B-9E56-C642F1D7F9A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412758" y="9103368"/>
              <a:ext cx="234254" cy="329323"/>
            </a:xfrm>
            <a:prstGeom prst="straightConnector1">
              <a:avLst/>
            </a:prstGeom>
            <a:noFill/>
            <a:ln w="38100" cap="flat" cmpd="sng" algn="ctr">
              <a:solidFill>
                <a:srgbClr val="000000"/>
              </a:solidFill>
              <a:prstDash val="solid"/>
              <a:tailEnd type="triangle" w="lg" len="lg"/>
            </a:ln>
            <a:effectLst/>
          </p:spPr>
        </p:cxnSp>
        <p:cxnSp>
          <p:nvCxnSpPr>
            <p:cNvPr id="26" name="직선 화살표 연결선 25">
              <a:extLst>
                <a:ext uri="{FF2B5EF4-FFF2-40B4-BE49-F238E27FC236}">
                  <a16:creationId xmlns:a16="http://schemas.microsoft.com/office/drawing/2014/main" id="{1F7F8A0A-93F0-44DC-8499-A6BF92EBC8A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101260" y="9454290"/>
              <a:ext cx="281418" cy="287814"/>
            </a:xfrm>
            <a:prstGeom prst="straightConnector1">
              <a:avLst/>
            </a:prstGeom>
            <a:noFill/>
            <a:ln w="38100" cap="flat" cmpd="sng" algn="ctr">
              <a:solidFill>
                <a:srgbClr val="000000"/>
              </a:solidFill>
              <a:prstDash val="solid"/>
              <a:tailEnd type="triangle" w="lg" len="lg"/>
            </a:ln>
            <a:effectLst/>
          </p:spPr>
        </p:cxn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CD122DC0-1756-4DDC-AF10-62E620951EC0}"/>
                </a:ext>
              </a:extLst>
            </p:cNvPr>
            <p:cNvSpPr/>
            <p:nvPr/>
          </p:nvSpPr>
          <p:spPr>
            <a:xfrm>
              <a:off x="11013685" y="8010285"/>
              <a:ext cx="223834" cy="223834"/>
            </a:xfrm>
            <a:prstGeom prst="ellipse">
              <a:avLst/>
            </a:prstGeom>
            <a:solidFill>
              <a:srgbClr val="0070C0"/>
            </a:solidFill>
            <a:ln w="222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1461197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46113E0-651C-434D-AA66-5783DBDBCC75}"/>
              </a:ext>
            </a:extLst>
          </p:cNvPr>
          <p:cNvSpPr txBox="1"/>
          <p:nvPr/>
        </p:nvSpPr>
        <p:spPr>
          <a:xfrm>
            <a:off x="1766129" y="1144992"/>
            <a:ext cx="8622471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Gradient Decent (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경사 </a:t>
            </a:r>
            <a:r>
              <a:rPr kumimoji="0" lang="ko-KR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하강법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)</a:t>
            </a:r>
            <a:endParaRPr kumimoji="0" lang="ko-Kore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E0BC3A7-FA8C-42A4-AD1C-8A2C8235407E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67BB9CCF-CD96-4DFA-82C9-AD5F485D1A1F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100CBAEA-E4B7-4E5A-B98C-2714D3AED713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EC0C2D81-36E3-484E-8397-80D68D78E49F}"/>
              </a:ext>
            </a:extLst>
          </p:cNvPr>
          <p:cNvSpPr txBox="1"/>
          <p:nvPr/>
        </p:nvSpPr>
        <p:spPr>
          <a:xfrm>
            <a:off x="1694063" y="2587519"/>
            <a:ext cx="5642821" cy="14178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>
              <a:lnSpc>
                <a:spcPct val="150000"/>
              </a:lnSpc>
              <a:defRPr/>
            </a:pP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step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이 너무 작다면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?</a:t>
            </a:r>
          </a:p>
          <a:p>
            <a:pPr defTabSz="914400">
              <a:lnSpc>
                <a:spcPct val="150000"/>
              </a:lnSpc>
              <a:defRPr/>
            </a:pP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optimum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에 도달하는 데에</a:t>
            </a:r>
            <a:endParaRPr lang="en-US" altLang="ko-KR" sz="2000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defTabSz="914400">
              <a:lnSpc>
                <a:spcPct val="150000"/>
              </a:lnSpc>
              <a:defRPr/>
            </a:pP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너무 오래 걸림</a:t>
            </a: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92A0F7D8-C6D1-4D5D-8A6B-37EC6CC3992B}"/>
              </a:ext>
            </a:extLst>
          </p:cNvPr>
          <p:cNvGrpSpPr/>
          <p:nvPr/>
        </p:nvGrpSpPr>
        <p:grpSpPr>
          <a:xfrm>
            <a:off x="5780549" y="-726039"/>
            <a:ext cx="6878378" cy="6916983"/>
            <a:chOff x="8739047" y="-467315"/>
            <a:chExt cx="9579390" cy="9633155"/>
          </a:xfrm>
        </p:grpSpPr>
        <p:sp>
          <p:nvSpPr>
            <p:cNvPr id="35" name="원호 34">
              <a:extLst>
                <a:ext uri="{FF2B5EF4-FFF2-40B4-BE49-F238E27FC236}">
                  <a16:creationId xmlns:a16="http://schemas.microsoft.com/office/drawing/2014/main" id="{F119AFD7-8ACB-4AFD-9224-C4140B31F509}"/>
                </a:ext>
              </a:extLst>
            </p:cNvPr>
            <p:cNvSpPr/>
            <p:nvPr/>
          </p:nvSpPr>
          <p:spPr>
            <a:xfrm>
              <a:off x="11379540" y="-467315"/>
              <a:ext cx="2763382" cy="8375318"/>
            </a:xfrm>
            <a:prstGeom prst="arc">
              <a:avLst>
                <a:gd name="adj1" fmla="val 1664995"/>
                <a:gd name="adj2" fmla="val 9120383"/>
              </a:avLst>
            </a:prstGeom>
            <a:noFill/>
            <a:ln w="508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cxnSp>
          <p:nvCxnSpPr>
            <p:cNvPr id="36" name="직선 화살표 연결선 35">
              <a:extLst>
                <a:ext uri="{FF2B5EF4-FFF2-40B4-BE49-F238E27FC236}">
                  <a16:creationId xmlns:a16="http://schemas.microsoft.com/office/drawing/2014/main" id="{C41B8B4F-0DC5-45E1-BBAC-7F7063D4BEE9}"/>
                </a:ext>
              </a:extLst>
            </p:cNvPr>
            <p:cNvCxnSpPr>
              <a:cxnSpLocks/>
            </p:cNvCxnSpPr>
            <p:nvPr/>
          </p:nvCxnSpPr>
          <p:spPr>
            <a:xfrm>
              <a:off x="10171348" y="8520795"/>
              <a:ext cx="5328545" cy="0"/>
            </a:xfrm>
            <a:prstGeom prst="straightConnector1">
              <a:avLst/>
            </a:prstGeom>
            <a:noFill/>
            <a:ln w="50800" cap="flat" cmpd="sng" algn="ctr">
              <a:solidFill>
                <a:srgbClr val="000000"/>
              </a:solidFill>
              <a:prstDash val="solid"/>
              <a:tailEnd type="triangle"/>
            </a:ln>
            <a:effectLst/>
          </p:spPr>
        </p:cxnSp>
        <p:cxnSp>
          <p:nvCxnSpPr>
            <p:cNvPr id="37" name="직선 화살표 연결선 36">
              <a:extLst>
                <a:ext uri="{FF2B5EF4-FFF2-40B4-BE49-F238E27FC236}">
                  <a16:creationId xmlns:a16="http://schemas.microsoft.com/office/drawing/2014/main" id="{ADABFEED-E9A7-4E82-BE8F-68E1F9180F5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198192" y="4023659"/>
              <a:ext cx="0" cy="4524486"/>
            </a:xfrm>
            <a:prstGeom prst="straightConnector1">
              <a:avLst/>
            </a:prstGeom>
            <a:noFill/>
            <a:ln w="50800" cap="flat" cmpd="sng" algn="ctr">
              <a:solidFill>
                <a:srgbClr val="000000"/>
              </a:solidFill>
              <a:prstDash val="solid"/>
              <a:tailEnd type="triangle"/>
            </a:ln>
            <a:effectLst/>
          </p:spPr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C7C6D021-5EA1-44EA-B9AA-9171EA094383}"/>
                    </a:ext>
                  </a:extLst>
                </p:cNvPr>
                <p:cNvSpPr txBox="1"/>
                <p:nvPr/>
              </p:nvSpPr>
              <p:spPr>
                <a:xfrm>
                  <a:off x="15199588" y="8394297"/>
                  <a:ext cx="1024431" cy="771543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kumimoji="0" lang="en-US" altLang="ko-KR" sz="20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나눔스퀘어_ac" panose="020B0600000101010101" pitchFamily="50" charset="-127"/>
                            <a:cs typeface="Times New Roman" panose="02020603050405020304" pitchFamily="18" charset="0"/>
                          </a:rPr>
                          <m:t>𝑊</m:t>
                        </m:r>
                      </m:oMath>
                    </m:oMathPara>
                  </a14:m>
                  <a:endParaRPr kumimoji="0" lang="ko-KR" alt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C7C6D021-5EA1-44EA-B9AA-9171EA09438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199588" y="8394297"/>
                  <a:ext cx="1024431" cy="771543"/>
                </a:xfrm>
                <a:prstGeom prst="rect">
                  <a:avLst/>
                </a:prstGeom>
                <a:blipFill>
                  <a:blip r:embed="rId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695F7734-48EB-47BD-8E90-4BB3A1625137}"/>
                    </a:ext>
                  </a:extLst>
                </p:cNvPr>
                <p:cNvSpPr txBox="1"/>
                <p:nvPr/>
              </p:nvSpPr>
              <p:spPr>
                <a:xfrm>
                  <a:off x="8739047" y="3515419"/>
                  <a:ext cx="1024431" cy="771543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kumimoji="0" lang="en-US" altLang="ko-KR" sz="20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나눔스퀘어_ac" panose="020B0600000101010101" pitchFamily="50" charset="-127"/>
                            <a:cs typeface="Times New Roman" panose="02020603050405020304" pitchFamily="18" charset="0"/>
                          </a:rPr>
                          <m:t>𝐿𝑜𝑠𝑠</m:t>
                        </m:r>
                      </m:oMath>
                    </m:oMathPara>
                  </a14:m>
                  <a:endParaRPr kumimoji="0" lang="ko-KR" alt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695F7734-48EB-47BD-8E90-4BB3A162513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739047" y="3515419"/>
                  <a:ext cx="1024431" cy="771543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40" name="직선 화살표 연결선 39">
              <a:extLst>
                <a:ext uri="{FF2B5EF4-FFF2-40B4-BE49-F238E27FC236}">
                  <a16:creationId xmlns:a16="http://schemas.microsoft.com/office/drawing/2014/main" id="{5309FCA7-72C5-48F5-8632-A70EA8B5489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925572" y="5056164"/>
              <a:ext cx="50778" cy="320872"/>
            </a:xfrm>
            <a:prstGeom prst="straightConnector1">
              <a:avLst/>
            </a:prstGeom>
            <a:noFill/>
            <a:ln w="38100" cap="flat" cmpd="sng" algn="ctr">
              <a:solidFill>
                <a:srgbClr val="FF5050"/>
              </a:solidFill>
              <a:prstDash val="solid"/>
              <a:tailEnd type="triangle" w="lg" len="lg"/>
            </a:ln>
            <a:effectLst/>
          </p:spPr>
        </p:cxnSp>
        <p:cxnSp>
          <p:nvCxnSpPr>
            <p:cNvPr id="41" name="직선 화살표 연결선 40">
              <a:extLst>
                <a:ext uri="{FF2B5EF4-FFF2-40B4-BE49-F238E27FC236}">
                  <a16:creationId xmlns:a16="http://schemas.microsoft.com/office/drawing/2014/main" id="{A5561F90-C294-4283-ADAE-EE06E757C55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858875" y="5409050"/>
              <a:ext cx="66675" cy="295275"/>
            </a:xfrm>
            <a:prstGeom prst="straightConnector1">
              <a:avLst/>
            </a:prstGeom>
            <a:noFill/>
            <a:ln w="38100" cap="flat" cmpd="sng" algn="ctr">
              <a:solidFill>
                <a:srgbClr val="FF5050"/>
              </a:solidFill>
              <a:prstDash val="solid"/>
              <a:tailEnd type="triangle" w="lg" len="lg"/>
            </a:ln>
            <a:effectLst/>
          </p:spPr>
        </p:cxnSp>
        <p:cxnSp>
          <p:nvCxnSpPr>
            <p:cNvPr id="42" name="직선 화살표 연결선 41">
              <a:extLst>
                <a:ext uri="{FF2B5EF4-FFF2-40B4-BE49-F238E27FC236}">
                  <a16:creationId xmlns:a16="http://schemas.microsoft.com/office/drawing/2014/main" id="{223AC1B0-29D2-43D7-B2B3-D5F29C5C71A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801725" y="5736339"/>
              <a:ext cx="57150" cy="302253"/>
            </a:xfrm>
            <a:prstGeom prst="straightConnector1">
              <a:avLst/>
            </a:prstGeom>
            <a:noFill/>
            <a:ln w="38100" cap="flat" cmpd="sng" algn="ctr">
              <a:solidFill>
                <a:srgbClr val="FF5050"/>
              </a:solidFill>
              <a:prstDash val="solid"/>
              <a:tailEnd type="triangle" w="lg" len="lg"/>
            </a:ln>
            <a:effectLst/>
          </p:spPr>
        </p:cxnSp>
        <p:cxnSp>
          <p:nvCxnSpPr>
            <p:cNvPr id="43" name="직선 화살표 연결선 42">
              <a:extLst>
                <a:ext uri="{FF2B5EF4-FFF2-40B4-BE49-F238E27FC236}">
                  <a16:creationId xmlns:a16="http://schemas.microsoft.com/office/drawing/2014/main" id="{446407F2-A3E4-475F-BFE8-4A1D83B0194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709650" y="6082031"/>
              <a:ext cx="92075" cy="287814"/>
            </a:xfrm>
            <a:prstGeom prst="straightConnector1">
              <a:avLst/>
            </a:prstGeom>
            <a:noFill/>
            <a:ln w="38100" cap="flat" cmpd="sng" algn="ctr">
              <a:solidFill>
                <a:srgbClr val="FF5050"/>
              </a:solidFill>
              <a:prstDash val="solid"/>
              <a:tailEnd type="triangle" w="lg" len="lg"/>
            </a:ln>
            <a:effectLst/>
          </p:spPr>
        </p:cxn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C5CA9607-0967-4907-963C-82B59A6285CB}"/>
                </a:ext>
              </a:extLst>
            </p:cNvPr>
            <p:cNvSpPr/>
            <p:nvPr/>
          </p:nvSpPr>
          <p:spPr>
            <a:xfrm>
              <a:off x="14031005" y="4705832"/>
              <a:ext cx="223834" cy="223834"/>
            </a:xfrm>
            <a:prstGeom prst="ellipse">
              <a:avLst/>
            </a:prstGeom>
            <a:solidFill>
              <a:srgbClr val="0070C0"/>
            </a:solidFill>
            <a:ln w="222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F363DA74-4A20-4CE0-B9CD-06E2A4B8A6A7}"/>
                </a:ext>
              </a:extLst>
            </p:cNvPr>
            <p:cNvSpPr txBox="1"/>
            <p:nvPr/>
          </p:nvSpPr>
          <p:spPr>
            <a:xfrm>
              <a:off x="14604999" y="4379632"/>
              <a:ext cx="3713438" cy="52070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Times New Roman" panose="02020603050405020304" pitchFamily="18" charset="0"/>
                </a:rPr>
                <a:t>아이고 어느 세월에</a:t>
              </a:r>
              <a:r>
                <a:rPr kumimoji="0" lang="en-US" altLang="ko-KR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Times New Roman" panose="02020603050405020304" pitchFamily="18" charset="0"/>
                </a:rPr>
                <a:t>...</a:t>
              </a:r>
              <a:endPara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0614113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46113E0-651C-434D-AA66-5783DBDBCC75}"/>
              </a:ext>
            </a:extLst>
          </p:cNvPr>
          <p:cNvSpPr txBox="1"/>
          <p:nvPr/>
        </p:nvSpPr>
        <p:spPr>
          <a:xfrm>
            <a:off x="1766129" y="1144992"/>
            <a:ext cx="8622471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Gradient Decent (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경사 </a:t>
            </a:r>
            <a:r>
              <a:rPr kumimoji="0" lang="ko-KR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하강법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)</a:t>
            </a:r>
            <a:endParaRPr kumimoji="0" lang="ko-Kore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E0BC3A7-FA8C-42A4-AD1C-8A2C8235407E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67BB9CCF-CD96-4DFA-82C9-AD5F485D1A1F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100CBAEA-E4B7-4E5A-B98C-2714D3AED713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EC0C2D81-36E3-484E-8397-80D68D78E49F}"/>
              </a:ext>
            </a:extLst>
          </p:cNvPr>
          <p:cNvSpPr txBox="1"/>
          <p:nvPr/>
        </p:nvSpPr>
        <p:spPr>
          <a:xfrm>
            <a:off x="1263650" y="2587519"/>
            <a:ext cx="5642821" cy="9561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step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이 너무 크다면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?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반대편으로 건너뛰어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optimum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을 찾기 </a:t>
            </a:r>
            <a:r>
              <a:rPr kumimoji="0" lang="ko-KR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힘듬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584CCA63-54E7-4612-BB45-3992F21BF289}"/>
              </a:ext>
            </a:extLst>
          </p:cNvPr>
          <p:cNvGrpSpPr/>
          <p:nvPr/>
        </p:nvGrpSpPr>
        <p:grpSpPr>
          <a:xfrm>
            <a:off x="6573123" y="-200185"/>
            <a:ext cx="5847372" cy="6309155"/>
            <a:chOff x="8739047" y="-467315"/>
            <a:chExt cx="9229229" cy="9958086"/>
          </a:xfrm>
        </p:grpSpPr>
        <p:sp>
          <p:nvSpPr>
            <p:cNvPr id="46" name="원호 45">
              <a:extLst>
                <a:ext uri="{FF2B5EF4-FFF2-40B4-BE49-F238E27FC236}">
                  <a16:creationId xmlns:a16="http://schemas.microsoft.com/office/drawing/2014/main" id="{1F5D605C-78BC-4951-AFF4-590F02475499}"/>
                </a:ext>
              </a:extLst>
            </p:cNvPr>
            <p:cNvSpPr/>
            <p:nvPr/>
          </p:nvSpPr>
          <p:spPr>
            <a:xfrm>
              <a:off x="11379540" y="-467315"/>
              <a:ext cx="2763382" cy="8375318"/>
            </a:xfrm>
            <a:prstGeom prst="arc">
              <a:avLst>
                <a:gd name="adj1" fmla="val 1664995"/>
                <a:gd name="adj2" fmla="val 9120383"/>
              </a:avLst>
            </a:prstGeom>
            <a:noFill/>
            <a:ln w="508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cxnSp>
          <p:nvCxnSpPr>
            <p:cNvPr id="47" name="직선 화살표 연결선 46">
              <a:extLst>
                <a:ext uri="{FF2B5EF4-FFF2-40B4-BE49-F238E27FC236}">
                  <a16:creationId xmlns:a16="http://schemas.microsoft.com/office/drawing/2014/main" id="{FCC5DB11-615F-46A4-8C75-CFE06FB2211F}"/>
                </a:ext>
              </a:extLst>
            </p:cNvPr>
            <p:cNvCxnSpPr>
              <a:cxnSpLocks/>
            </p:cNvCxnSpPr>
            <p:nvPr/>
          </p:nvCxnSpPr>
          <p:spPr>
            <a:xfrm>
              <a:off x="10171348" y="8520795"/>
              <a:ext cx="5328545" cy="0"/>
            </a:xfrm>
            <a:prstGeom prst="straightConnector1">
              <a:avLst/>
            </a:prstGeom>
            <a:noFill/>
            <a:ln w="50800" cap="flat" cmpd="sng" algn="ctr">
              <a:solidFill>
                <a:srgbClr val="000000"/>
              </a:solidFill>
              <a:prstDash val="solid"/>
              <a:tailEnd type="triangle"/>
            </a:ln>
            <a:effectLst/>
          </p:spPr>
        </p:cxnSp>
        <p:cxnSp>
          <p:nvCxnSpPr>
            <p:cNvPr id="48" name="직선 화살표 연결선 47">
              <a:extLst>
                <a:ext uri="{FF2B5EF4-FFF2-40B4-BE49-F238E27FC236}">
                  <a16:creationId xmlns:a16="http://schemas.microsoft.com/office/drawing/2014/main" id="{3FD8DCA8-EDF3-4CA2-B1CE-9FEFFB8EA1B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198192" y="4023659"/>
              <a:ext cx="0" cy="4524486"/>
            </a:xfrm>
            <a:prstGeom prst="straightConnector1">
              <a:avLst/>
            </a:prstGeom>
            <a:noFill/>
            <a:ln w="50800" cap="flat" cmpd="sng" algn="ctr">
              <a:solidFill>
                <a:srgbClr val="000000"/>
              </a:solidFill>
              <a:prstDash val="solid"/>
              <a:tailEnd type="triangle"/>
            </a:ln>
            <a:effectLst/>
          </p:spPr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9" name="TextBox 48">
                  <a:extLst>
                    <a:ext uri="{FF2B5EF4-FFF2-40B4-BE49-F238E27FC236}">
                      <a16:creationId xmlns:a16="http://schemas.microsoft.com/office/drawing/2014/main" id="{6868D6E0-C398-496E-9793-7930FCC97ED3}"/>
                    </a:ext>
                  </a:extLst>
                </p:cNvPr>
                <p:cNvSpPr txBox="1"/>
                <p:nvPr/>
              </p:nvSpPr>
              <p:spPr>
                <a:xfrm>
                  <a:off x="15199589" y="8394297"/>
                  <a:ext cx="1024431" cy="109647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kumimoji="0" lang="en-US" altLang="ko-KR" sz="24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나눔스퀘어_ac" panose="020B0600000101010101" pitchFamily="50" charset="-127"/>
                            <a:cs typeface="Times New Roman" panose="02020603050405020304" pitchFamily="18" charset="0"/>
                          </a:rPr>
                          <m:t>𝑊</m:t>
                        </m:r>
                      </m:oMath>
                    </m:oMathPara>
                  </a14:m>
                  <a:endParaRPr kumimoji="0" lang="ko-KR" alt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49" name="TextBox 48">
                  <a:extLst>
                    <a:ext uri="{FF2B5EF4-FFF2-40B4-BE49-F238E27FC236}">
                      <a16:creationId xmlns:a16="http://schemas.microsoft.com/office/drawing/2014/main" id="{6868D6E0-C398-496E-9793-7930FCC97ED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199589" y="8394297"/>
                  <a:ext cx="1024431" cy="1096474"/>
                </a:xfrm>
                <a:prstGeom prst="rect">
                  <a:avLst/>
                </a:prstGeom>
                <a:blipFill>
                  <a:blip r:embed="rId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8EA29F7A-AE3A-4DC1-A13A-36B187F1AAF5}"/>
                    </a:ext>
                  </a:extLst>
                </p:cNvPr>
                <p:cNvSpPr txBox="1"/>
                <p:nvPr/>
              </p:nvSpPr>
              <p:spPr>
                <a:xfrm>
                  <a:off x="8739047" y="3515419"/>
                  <a:ext cx="1024431" cy="109647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kumimoji="0" lang="en-US" altLang="ko-KR" sz="24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나눔스퀘어_ac" panose="020B0600000101010101" pitchFamily="50" charset="-127"/>
                            <a:cs typeface="Times New Roman" panose="02020603050405020304" pitchFamily="18" charset="0"/>
                          </a:rPr>
                          <m:t>𝐿𝑜𝑠𝑠</m:t>
                        </m:r>
                      </m:oMath>
                    </m:oMathPara>
                  </a14:m>
                  <a:endParaRPr kumimoji="0" lang="ko-KR" alt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8EA29F7A-AE3A-4DC1-A13A-36B187F1AAF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739047" y="3515419"/>
                  <a:ext cx="1024431" cy="1096474"/>
                </a:xfrm>
                <a:prstGeom prst="rect">
                  <a:avLst/>
                </a:prstGeom>
                <a:blipFill>
                  <a:blip r:embed="rId3"/>
                  <a:stretch>
                    <a:fillRect r="-6542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51" name="직선 화살표 연결선 50">
              <a:extLst>
                <a:ext uri="{FF2B5EF4-FFF2-40B4-BE49-F238E27FC236}">
                  <a16:creationId xmlns:a16="http://schemas.microsoft.com/office/drawing/2014/main" id="{324AE8CC-BEA6-41D2-B7FC-AA76F22A434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90513" y="4929666"/>
              <a:ext cx="2485838" cy="304196"/>
            </a:xfrm>
            <a:prstGeom prst="straightConnector1">
              <a:avLst/>
            </a:prstGeom>
            <a:noFill/>
            <a:ln w="38100" cap="flat" cmpd="sng" algn="ctr">
              <a:solidFill>
                <a:srgbClr val="FF5050"/>
              </a:solidFill>
              <a:prstDash val="solid"/>
              <a:tailEnd type="triangle" w="lg" len="lg"/>
            </a:ln>
            <a:effectLst/>
          </p:spPr>
        </p:cxnSp>
        <p:cxnSp>
          <p:nvCxnSpPr>
            <p:cNvPr id="52" name="직선 화살표 연결선 51">
              <a:extLst>
                <a:ext uri="{FF2B5EF4-FFF2-40B4-BE49-F238E27FC236}">
                  <a16:creationId xmlns:a16="http://schemas.microsoft.com/office/drawing/2014/main" id="{B9D2D98C-84A8-4480-A471-F23FE5D4BE56}"/>
                </a:ext>
              </a:extLst>
            </p:cNvPr>
            <p:cNvCxnSpPr>
              <a:cxnSpLocks/>
            </p:cNvCxnSpPr>
            <p:nvPr/>
          </p:nvCxnSpPr>
          <p:spPr>
            <a:xfrm>
              <a:off x="11490513" y="5233862"/>
              <a:ext cx="2485838" cy="355464"/>
            </a:xfrm>
            <a:prstGeom prst="straightConnector1">
              <a:avLst/>
            </a:prstGeom>
            <a:noFill/>
            <a:ln w="38100" cap="flat" cmpd="sng" algn="ctr">
              <a:solidFill>
                <a:srgbClr val="FF5050"/>
              </a:solidFill>
              <a:prstDash val="solid"/>
              <a:tailEnd type="triangle" w="lg" len="lg"/>
            </a:ln>
            <a:effectLst/>
          </p:spPr>
        </p:cxnSp>
        <p:cxnSp>
          <p:nvCxnSpPr>
            <p:cNvPr id="53" name="직선 화살표 연결선 52">
              <a:extLst>
                <a:ext uri="{FF2B5EF4-FFF2-40B4-BE49-F238E27FC236}">
                  <a16:creationId xmlns:a16="http://schemas.microsoft.com/office/drawing/2014/main" id="{14295CAC-39F6-4D15-A4BE-ABAC6BA22D4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566713" y="5603148"/>
              <a:ext cx="2388673" cy="243506"/>
            </a:xfrm>
            <a:prstGeom prst="straightConnector1">
              <a:avLst/>
            </a:prstGeom>
            <a:noFill/>
            <a:ln w="38100" cap="flat" cmpd="sng" algn="ctr">
              <a:solidFill>
                <a:srgbClr val="FF5050"/>
              </a:solidFill>
              <a:prstDash val="solid"/>
              <a:tailEnd type="triangle" w="lg" len="lg"/>
            </a:ln>
            <a:effectLst/>
          </p:spPr>
        </p:cxnSp>
        <p:cxnSp>
          <p:nvCxnSpPr>
            <p:cNvPr id="54" name="직선 화살표 연결선 53">
              <a:extLst>
                <a:ext uri="{FF2B5EF4-FFF2-40B4-BE49-F238E27FC236}">
                  <a16:creationId xmlns:a16="http://schemas.microsoft.com/office/drawing/2014/main" id="{9F63AD74-A6F0-4ED1-AD82-82DB69E5412C}"/>
                </a:ext>
              </a:extLst>
            </p:cNvPr>
            <p:cNvCxnSpPr>
              <a:cxnSpLocks/>
            </p:cNvCxnSpPr>
            <p:nvPr/>
          </p:nvCxnSpPr>
          <p:spPr>
            <a:xfrm>
              <a:off x="11643331" y="5860476"/>
              <a:ext cx="2183982" cy="504840"/>
            </a:xfrm>
            <a:prstGeom prst="straightConnector1">
              <a:avLst/>
            </a:prstGeom>
            <a:noFill/>
            <a:ln w="38100" cap="flat" cmpd="sng" algn="ctr">
              <a:solidFill>
                <a:srgbClr val="FF5050"/>
              </a:solidFill>
              <a:prstDash val="solid"/>
              <a:tailEnd type="triangle" w="lg" len="lg"/>
            </a:ln>
            <a:effectLst/>
          </p:spPr>
        </p:cxn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BD4D27A0-8ACB-454B-81D1-2394993B0FA3}"/>
                </a:ext>
              </a:extLst>
            </p:cNvPr>
            <p:cNvSpPr/>
            <p:nvPr/>
          </p:nvSpPr>
          <p:spPr>
            <a:xfrm>
              <a:off x="14031005" y="4705832"/>
              <a:ext cx="223834" cy="223834"/>
            </a:xfrm>
            <a:prstGeom prst="ellipse">
              <a:avLst/>
            </a:prstGeom>
            <a:solidFill>
              <a:srgbClr val="0070C0"/>
            </a:solidFill>
            <a:ln w="222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1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70B5549E-D8B7-41F7-80FA-FF0CFDEA8678}"/>
                </a:ext>
              </a:extLst>
            </p:cNvPr>
            <p:cNvSpPr txBox="1"/>
            <p:nvPr/>
          </p:nvSpPr>
          <p:spPr>
            <a:xfrm>
              <a:off x="14254839" y="4379632"/>
              <a:ext cx="3713437" cy="7023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Times New Roman" panose="02020603050405020304" pitchFamily="18" charset="0"/>
                </a:rPr>
                <a:t>여기가 어디야</a:t>
              </a:r>
              <a:r>
                <a:rPr kumimoji="0" lang="en-US" altLang="ko-KR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Times New Roman" panose="02020603050405020304" pitchFamily="18" charset="0"/>
                </a:rPr>
                <a:t>...</a:t>
              </a: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endParaRPr>
            </a:p>
          </p:txBody>
        </p:sp>
        <p:cxnSp>
          <p:nvCxnSpPr>
            <p:cNvPr id="57" name="직선 화살표 연결선 56">
              <a:extLst>
                <a:ext uri="{FF2B5EF4-FFF2-40B4-BE49-F238E27FC236}">
                  <a16:creationId xmlns:a16="http://schemas.microsoft.com/office/drawing/2014/main" id="{9657B734-65FC-44B0-851E-BB4CF2BED25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1566713" y="6053012"/>
              <a:ext cx="2260601" cy="326126"/>
            </a:xfrm>
            <a:prstGeom prst="straightConnector1">
              <a:avLst/>
            </a:prstGeom>
            <a:noFill/>
            <a:ln w="38100" cap="flat" cmpd="sng" algn="ctr">
              <a:solidFill>
                <a:srgbClr val="FF5050"/>
              </a:solidFill>
              <a:prstDash val="solid"/>
              <a:tailEnd type="triangle" w="lg" len="lg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377857433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46113E0-651C-434D-AA66-5783DBDBCC75}"/>
              </a:ext>
            </a:extLst>
          </p:cNvPr>
          <p:cNvSpPr txBox="1"/>
          <p:nvPr/>
        </p:nvSpPr>
        <p:spPr>
          <a:xfrm>
            <a:off x="1766129" y="1144992"/>
            <a:ext cx="8622471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Optimization (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최적화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)</a:t>
            </a:r>
            <a:endParaRPr kumimoji="0" lang="ko-Kore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E0BC3A7-FA8C-42A4-AD1C-8A2C8235407E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67BB9CCF-CD96-4DFA-82C9-AD5F485D1A1F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100CBAEA-E4B7-4E5A-B98C-2714D3AED713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3C93B8E4-6E67-45B4-9075-6DC12D66E1AB}"/>
              </a:ext>
            </a:extLst>
          </p:cNvPr>
          <p:cNvSpPr txBox="1"/>
          <p:nvPr/>
        </p:nvSpPr>
        <p:spPr>
          <a:xfrm>
            <a:off x="1762875" y="1796758"/>
            <a:ext cx="17251449" cy="32644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역전파를 통해 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weights(= parameters)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을 업데이트 시키는 방법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학습의 안정성 및 효율성을 위해 여러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Optimization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기법들이 제안됨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- Stochastic Gradient Decent (SGD)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- </a:t>
            </a:r>
            <a:r>
              <a:rPr kumimoji="0" lang="en-US" altLang="ko-KR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AdaGrad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- </a:t>
            </a:r>
            <a:r>
              <a:rPr kumimoji="0" lang="en-US" altLang="ko-KR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RMSProp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- Momentum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- Adam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205462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46113E0-651C-434D-AA66-5783DBDBCC75}"/>
              </a:ext>
            </a:extLst>
          </p:cNvPr>
          <p:cNvSpPr txBox="1"/>
          <p:nvPr/>
        </p:nvSpPr>
        <p:spPr>
          <a:xfrm>
            <a:off x="1766129" y="1144992"/>
            <a:ext cx="8622471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Stochastic Gradient Descent (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확률적 경사 </a:t>
            </a:r>
            <a:r>
              <a:rPr kumimoji="0" lang="ko-KR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하강법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, SGD)</a:t>
            </a:r>
            <a:endParaRPr kumimoji="0" lang="ko-Kore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E0BC3A7-FA8C-42A4-AD1C-8A2C8235407E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67BB9CCF-CD96-4DFA-82C9-AD5F485D1A1F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100CBAEA-E4B7-4E5A-B98C-2714D3AED713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7" name="Google Shape;215;p33">
            <a:extLst>
              <a:ext uri="{FF2B5EF4-FFF2-40B4-BE49-F238E27FC236}">
                <a16:creationId xmlns:a16="http://schemas.microsoft.com/office/drawing/2014/main" id="{A2B365BE-E501-44F9-ABB1-ACB29B26098E}"/>
              </a:ext>
            </a:extLst>
          </p:cNvPr>
          <p:cNvSpPr/>
          <p:nvPr/>
        </p:nvSpPr>
        <p:spPr>
          <a:xfrm>
            <a:off x="941730" y="2226500"/>
            <a:ext cx="10390299" cy="3125145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45719" rIns="45719" anchor="ctr"/>
          <a:lstStyle/>
          <a:p>
            <a:pPr marL="0" marR="0" lvl="0" indent="0" defTabSz="91440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0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F08787-CBF2-42C6-84E2-14D7EC523BB8}"/>
              </a:ext>
            </a:extLst>
          </p:cNvPr>
          <p:cNvSpPr txBox="1"/>
          <p:nvPr/>
        </p:nvSpPr>
        <p:spPr>
          <a:xfrm>
            <a:off x="1175715" y="2366854"/>
            <a:ext cx="9590257" cy="28028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>
              <a:lnSpc>
                <a:spcPct val="150000"/>
              </a:lnSpc>
              <a:defRPr/>
            </a:pP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Epoch learning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과는 달리 </a:t>
            </a:r>
            <a:r>
              <a:rPr lang="ko-KR" altLang="en-US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샘플의</a:t>
            </a:r>
            <a:r>
              <a:rPr lang="en-US" altLang="ko-KR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ko-KR" altLang="en-US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일부만을 사용하여 파라미터를 업데이트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하는 방법</a:t>
            </a:r>
          </a:p>
          <a:p>
            <a:pPr defTabSz="914400">
              <a:lnSpc>
                <a:spcPct val="150000"/>
              </a:lnSpc>
              <a:defRPr/>
            </a:pP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빠른 학습 가능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, local minima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에서 빠져나올 가능성이 상대적으로 높음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,</a:t>
            </a:r>
          </a:p>
          <a:p>
            <a:pPr defTabSz="914400">
              <a:lnSpc>
                <a:spcPct val="150000"/>
              </a:lnSpc>
              <a:defRPr/>
            </a:pPr>
            <a:r>
              <a:rPr lang="ko-KR" altLang="en-US" sz="200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노이즈데이터로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인한 변동이 큼</a:t>
            </a:r>
          </a:p>
          <a:p>
            <a:pPr defTabSz="914400">
              <a:lnSpc>
                <a:spcPct val="150000"/>
              </a:lnSpc>
              <a:defRPr/>
            </a:pPr>
            <a:br>
              <a:rPr lang="en-US" altLang="ko-KR" sz="2000" b="1" dirty="0">
                <a:solidFill>
                  <a:srgbClr val="0070C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</a:br>
            <a:r>
              <a:rPr lang="en-US" altLang="ko-KR" sz="2000" b="1" dirty="0">
                <a:solidFill>
                  <a:srgbClr val="0070C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Epoch</a:t>
            </a:r>
            <a:r>
              <a:rPr lang="ko-KR" altLang="en-US" sz="2000" b="1" dirty="0">
                <a:solidFill>
                  <a:srgbClr val="0070C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마다 무작위로 샘플을 선택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하면 그 효과를 극대화할 수 있고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, </a:t>
            </a:r>
            <a:b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</a:b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이 때문에 </a:t>
            </a:r>
            <a:r>
              <a:rPr lang="en-US" altLang="ko-KR" sz="2000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Stochastic Gradient decent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라 부름</a:t>
            </a:r>
          </a:p>
        </p:txBody>
      </p:sp>
    </p:spTree>
    <p:extLst>
      <p:ext uri="{BB962C8B-B14F-4D97-AF65-F5344CB8AC3E}">
        <p14:creationId xmlns:p14="http://schemas.microsoft.com/office/powerpoint/2010/main" val="206877016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46113E0-651C-434D-AA66-5783DBDBCC75}"/>
              </a:ext>
            </a:extLst>
          </p:cNvPr>
          <p:cNvSpPr txBox="1"/>
          <p:nvPr/>
        </p:nvSpPr>
        <p:spPr>
          <a:xfrm>
            <a:off x="1766129" y="1144992"/>
            <a:ext cx="8622471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Epoch Learning</a:t>
            </a:r>
            <a:endParaRPr kumimoji="0" lang="ko-Kore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E0BC3A7-FA8C-42A4-AD1C-8A2C8235407E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67BB9CCF-CD96-4DFA-82C9-AD5F485D1A1F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100CBAEA-E4B7-4E5A-B98C-2714D3AED713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1DF010FA-4F18-4A57-9AD6-C9FEA8C7C30D}"/>
              </a:ext>
            </a:extLst>
          </p:cNvPr>
          <p:cNvSpPr txBox="1"/>
          <p:nvPr/>
        </p:nvSpPr>
        <p:spPr>
          <a:xfrm>
            <a:off x="1762875" y="1785373"/>
            <a:ext cx="17251449" cy="14178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>
              <a:lnSpc>
                <a:spcPct val="150000"/>
              </a:lnSpc>
              <a:defRPr/>
            </a:pPr>
            <a:r>
              <a:rPr lang="ko-KR" altLang="en-US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전체 훈련 데이터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를 사용</a:t>
            </a:r>
            <a:endParaRPr lang="en-US" altLang="ko-KR" sz="2000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defTabSz="914400">
              <a:lnSpc>
                <a:spcPct val="150000"/>
              </a:lnSpc>
              <a:defRPr/>
            </a:pP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대규모 데이터셋에 적용하기 </a:t>
            </a:r>
            <a:r>
              <a:rPr lang="ko-KR" altLang="en-US" sz="200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힘듬</a:t>
            </a:r>
            <a:endParaRPr lang="en-US" altLang="ko-KR" sz="2000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defTabSz="914400">
              <a:lnSpc>
                <a:spcPct val="150000"/>
              </a:lnSpc>
              <a:defRPr/>
            </a:pP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데이터 구성이 항상 같기 때문에 </a:t>
            </a:r>
            <a:r>
              <a:rPr lang="en-US" altLang="ko-KR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local minima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에 빠질 가능성이 있음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697AD94F-B03A-4FF1-BEE6-5D92A516D71E}"/>
              </a:ext>
            </a:extLst>
          </p:cNvPr>
          <p:cNvGrpSpPr/>
          <p:nvPr/>
        </p:nvGrpSpPr>
        <p:grpSpPr>
          <a:xfrm>
            <a:off x="1530349" y="3354021"/>
            <a:ext cx="8946305" cy="1790750"/>
            <a:chOff x="467544" y="2752630"/>
            <a:chExt cx="7507408" cy="1502731"/>
          </a:xfrm>
        </p:grpSpPr>
        <p:pic>
          <p:nvPicPr>
            <p:cNvPr id="9" name="Picture 20" descr="관련 이미지">
              <a:extLst>
                <a:ext uri="{FF2B5EF4-FFF2-40B4-BE49-F238E27FC236}">
                  <a16:creationId xmlns:a16="http://schemas.microsoft.com/office/drawing/2014/main" id="{F058F6E9-B7C8-48F9-911D-D0C20090C50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30020" y="2852012"/>
              <a:ext cx="1244932" cy="12449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18" descr="dog image에 대한 이미지 검색결과">
              <a:extLst>
                <a:ext uri="{FF2B5EF4-FFF2-40B4-BE49-F238E27FC236}">
                  <a16:creationId xmlns:a16="http://schemas.microsoft.com/office/drawing/2014/main" id="{7BBDA3C6-F9FF-431E-833D-58D9337CD4D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36" t="29878" r="5253"/>
            <a:stretch/>
          </p:blipFill>
          <p:spPr bwMode="auto">
            <a:xfrm>
              <a:off x="5708969" y="2857227"/>
              <a:ext cx="1239282" cy="12684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16" descr="dog image에 대한 이미지 검색결과">
              <a:extLst>
                <a:ext uri="{FF2B5EF4-FFF2-40B4-BE49-F238E27FC236}">
                  <a16:creationId xmlns:a16="http://schemas.microsoft.com/office/drawing/2014/main" id="{A9E762E1-A156-4B99-8AA3-3B2D117A4B7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952" r="9757"/>
            <a:stretch/>
          </p:blipFill>
          <p:spPr bwMode="auto">
            <a:xfrm>
              <a:off x="4697655" y="2825203"/>
              <a:ext cx="1200777" cy="12632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14" descr="dog image에 대한 이미지 검색결과">
              <a:extLst>
                <a:ext uri="{FF2B5EF4-FFF2-40B4-BE49-F238E27FC236}">
                  <a16:creationId xmlns:a16="http://schemas.microsoft.com/office/drawing/2014/main" id="{F0BBB099-0957-47DF-9500-B6CA9A90AA8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760" r="14879"/>
            <a:stretch/>
          </p:blipFill>
          <p:spPr bwMode="auto">
            <a:xfrm>
              <a:off x="3478998" y="2773722"/>
              <a:ext cx="1296145" cy="14015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12" descr="cat image에 대한 이미지 검색결과">
              <a:extLst>
                <a:ext uri="{FF2B5EF4-FFF2-40B4-BE49-F238E27FC236}">
                  <a16:creationId xmlns:a16="http://schemas.microsoft.com/office/drawing/2014/main" id="{A7A429D6-4241-48F9-A929-8B844A0F393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14641" y="3040078"/>
              <a:ext cx="913906" cy="9139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10" descr="cat image에 대한 이미지 검색결과">
              <a:extLst>
                <a:ext uri="{FF2B5EF4-FFF2-40B4-BE49-F238E27FC236}">
                  <a16:creationId xmlns:a16="http://schemas.microsoft.com/office/drawing/2014/main" id="{E3D5EE52-BD0A-4CFF-921C-8AB60730F9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94023" y="3043504"/>
              <a:ext cx="1188362" cy="11883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8" descr="관련 이미지">
              <a:extLst>
                <a:ext uri="{FF2B5EF4-FFF2-40B4-BE49-F238E27FC236}">
                  <a16:creationId xmlns:a16="http://schemas.microsoft.com/office/drawing/2014/main" id="{50981392-1E5A-4CEB-B51B-60FB9127331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 cstate="print">
              <a:clrChange>
                <a:clrFrom>
                  <a:srgbClr val="FCFCFE"/>
                </a:clrFrom>
                <a:clrTo>
                  <a:srgbClr val="FCFCFE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544" r="13692"/>
            <a:stretch/>
          </p:blipFill>
          <p:spPr bwMode="auto">
            <a:xfrm>
              <a:off x="930274" y="2752630"/>
              <a:ext cx="1457930" cy="15027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2" descr="baby cat image에 대한 이미지 검색결과">
              <a:extLst>
                <a:ext uri="{FF2B5EF4-FFF2-40B4-BE49-F238E27FC236}">
                  <a16:creationId xmlns:a16="http://schemas.microsoft.com/office/drawing/2014/main" id="{FC1393EE-0C21-41B1-B40D-66786F08982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390" t="7165" r="4205"/>
            <a:stretch/>
          </p:blipFill>
          <p:spPr bwMode="auto">
            <a:xfrm>
              <a:off x="467544" y="3068960"/>
              <a:ext cx="981486" cy="117004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11B4E404-062F-416F-AEDA-B76309BE3C12}"/>
                  </a:ext>
                </a:extLst>
              </p:cNvPr>
              <p:cNvSpPr txBox="1"/>
              <p:nvPr/>
            </p:nvSpPr>
            <p:spPr>
              <a:xfrm>
                <a:off x="2699950" y="4984060"/>
                <a:ext cx="6182398" cy="76488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 defTabSz="914400">
                  <a:lnSpc>
                    <a:spcPct val="150000"/>
                  </a:lnSpc>
                  <a:defRPr/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ko-KR" sz="200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나눔스퀘어_ac" panose="020B0600000101010101" pitchFamily="50" charset="-127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lang="en-US" altLang="ko-KR" sz="200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나눔스퀘어_ac" panose="020B0600000101010101" pitchFamily="50" charset="-127"/>
                            <a:cs typeface="Times New Roman" panose="020206030504050203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ko-KR" sz="200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나눔스퀘어_ac" panose="020B0600000101010101" pitchFamily="50" charset="-127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  <m:sup>
                        <m:r>
                          <a:rPr lang="en-US" altLang="ko-KR" sz="200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나눔스퀘어_ac" panose="020B0600000101010101" pitchFamily="50" charset="-127"/>
                            <a:cs typeface="Times New Roman" panose="02020603050405020304" pitchFamily="18" charset="0"/>
                          </a:rPr>
                          <m:t>𝑡</m:t>
                        </m:r>
                        <m:r>
                          <a:rPr lang="en-US" altLang="ko-KR" sz="200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나눔스퀘어_ac" panose="020B0600000101010101" pitchFamily="50" charset="-127"/>
                            <a:cs typeface="Times New Roman" panose="02020603050405020304" pitchFamily="18" charset="0"/>
                          </a:rPr>
                          <m:t>+1</m:t>
                        </m:r>
                      </m:sup>
                    </m:sSubSup>
                    <m:r>
                      <a:rPr lang="en-US" altLang="ko-KR" sz="200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나눔스퀘어_ac" panose="020B0600000101010101" pitchFamily="50" charset="-127"/>
                        <a:cs typeface="Times New Roman" panose="02020603050405020304" pitchFamily="18" charset="0"/>
                      </a:rPr>
                      <m:t>=</m:t>
                    </m:r>
                    <m:sSubSup>
                      <m:sSubSupPr>
                        <m:ctrlPr>
                          <a:rPr lang="en-US" altLang="ko-KR" sz="200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나눔스퀘어_ac" panose="020B0600000101010101" pitchFamily="50" charset="-127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lang="en-US" altLang="ko-KR" sz="200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나눔스퀘어_ac" panose="020B0600000101010101" pitchFamily="50" charset="-127"/>
                            <a:cs typeface="Times New Roman" panose="020206030504050203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ko-KR" sz="200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나눔스퀘어_ac" panose="020B0600000101010101" pitchFamily="50" charset="-127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  <m:sup>
                        <m:r>
                          <a:rPr lang="en-US" altLang="ko-KR" sz="200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나눔스퀘어_ac" panose="020B0600000101010101" pitchFamily="50" charset="-127"/>
                            <a:cs typeface="Times New Roman" panose="02020603050405020304" pitchFamily="18" charset="0"/>
                          </a:rPr>
                          <m:t>𝑡</m:t>
                        </m:r>
                      </m:sup>
                    </m:sSubSup>
                    <m:r>
                      <a:rPr lang="en-US" altLang="ko-KR" sz="200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나눔스퀘어_ac" panose="020B0600000101010101" pitchFamily="50" charset="-127"/>
                        <a:cs typeface="Times New Roman" panose="02020603050405020304" pitchFamily="18" charset="0"/>
                      </a:rPr>
                      <m:t>−</m:t>
                    </m:r>
                    <m:r>
                      <a:rPr lang="ko-KR" altLang="en-US" sz="200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나눔스퀘어_ac" panose="020B0600000101010101" pitchFamily="50" charset="-127"/>
                        <a:cs typeface="Times New Roman" panose="02020603050405020304" pitchFamily="18" charset="0"/>
                      </a:rPr>
                      <m:t>𝜀</m:t>
                    </m:r>
                    <m:f>
                      <m:fPr>
                        <m:ctrlPr>
                          <a:rPr lang="en-US" altLang="ko-KR" sz="200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나눔스퀘어_ac" panose="020B0600000101010101" pitchFamily="50" charset="-127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ko-KR" altLang="en-US" sz="200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나눔스퀘어_ac" panose="020B0600000101010101" pitchFamily="50" charset="-127"/>
                            <a:cs typeface="Times New Roman" panose="02020603050405020304" pitchFamily="18" charset="0"/>
                          </a:rPr>
                          <m:t>𝜕</m:t>
                        </m:r>
                        <m:r>
                          <a:rPr lang="en-US" altLang="ko-KR" sz="200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나눔스퀘어_ac" panose="020B0600000101010101" pitchFamily="50" charset="-127"/>
                            <a:cs typeface="Times New Roman" panose="02020603050405020304" pitchFamily="18" charset="0"/>
                          </a:rPr>
                          <m:t>𝐸</m:t>
                        </m:r>
                      </m:num>
                      <m:den>
                        <m:r>
                          <a:rPr lang="ko-KR" altLang="en-US" sz="200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나눔스퀘어_ac" panose="020B0600000101010101" pitchFamily="50" charset="-127"/>
                            <a:cs typeface="Times New Roman" panose="02020603050405020304" pitchFamily="18" charset="0"/>
                          </a:rPr>
                          <m:t>𝜕</m:t>
                        </m:r>
                        <m:sSub>
                          <m:sSubPr>
                            <m:ctrlPr>
                              <a:rPr lang="en-US" altLang="ko-KR" sz="2000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나눔스퀘어_ac" panose="020B0600000101010101" pitchFamily="50" charset="-127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sz="2000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나눔스퀘어_ac" panose="020B0600000101010101" pitchFamily="50" charset="-127"/>
                                <a:cs typeface="Times New Roman" panose="020206030504050203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altLang="ko-KR" sz="2000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나눔스퀘어_ac" panose="020B0600000101010101" pitchFamily="50" charset="-127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</m:den>
                    </m:f>
                  </m:oMath>
                </a14:m>
                <a:r>
                  <a:rPr lang="ko-KR" altLang="en-US" sz="2000" dirty="0">
                    <a:solidFill>
                      <a:srgbClr val="000000"/>
                    </a:solidFill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Times New Roman" panose="02020603050405020304" pitchFamily="18" charset="0"/>
                  </a:rPr>
                  <a:t> </a:t>
                </a: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11B4E404-062F-416F-AEDA-B76309BE3C1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99950" y="4984060"/>
                <a:ext cx="6182398" cy="764889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96F93715-3A61-4DBE-9A56-97434D7F01CD}"/>
                  </a:ext>
                </a:extLst>
              </p:cNvPr>
              <p:cNvSpPr txBox="1"/>
              <p:nvPr/>
            </p:nvSpPr>
            <p:spPr>
              <a:xfrm>
                <a:off x="1396999" y="5735615"/>
                <a:ext cx="9865442" cy="50379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 defTabSz="914400">
                  <a:lnSpc>
                    <a:spcPct val="150000"/>
                  </a:lnSpc>
                  <a:defRPr/>
                </a:pPr>
                <a:r>
                  <a:rPr lang="en-US" altLang="ko-KR" sz="2000" dirty="0">
                    <a:solidFill>
                      <a:srgbClr val="000000"/>
                    </a:solidFill>
                    <a:latin typeface="Constantia"/>
                    <a:ea typeface="나눔스퀘어_ac" panose="020B0600000101010101" pitchFamily="50" charset="-127"/>
                    <a:cs typeface="Times New Roman" panose="02020603050405020304" pitchFamily="18" charset="0"/>
                  </a:rPr>
                  <a:t>(</a:t>
                </a:r>
                <a14:m>
                  <m:oMath xmlns:m="http://schemas.openxmlformats.org/officeDocument/2006/math">
                    <m:r>
                      <a:rPr lang="en-US" altLang="ko-KR" sz="200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나눔스퀘어_ac" panose="020B0600000101010101" pitchFamily="50" charset="-127"/>
                        <a:cs typeface="Times New Roman" panose="02020603050405020304" pitchFamily="18" charset="0"/>
                      </a:rPr>
                      <m:t>𝐸</m:t>
                    </m:r>
                  </m:oMath>
                </a14:m>
                <a:r>
                  <a:rPr lang="en-US" altLang="ko-KR" sz="2000" dirty="0">
                    <a:solidFill>
                      <a:srgbClr val="000000"/>
                    </a:solidFill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Times New Roman" panose="02020603050405020304" pitchFamily="18" charset="0"/>
                  </a:rPr>
                  <a:t>: </a:t>
                </a:r>
                <a:r>
                  <a:rPr lang="ko-KR" altLang="en-US" sz="2000" dirty="0">
                    <a:solidFill>
                      <a:srgbClr val="000000"/>
                    </a:solidFill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Times New Roman" panose="02020603050405020304" pitchFamily="18" charset="0"/>
                  </a:rPr>
                  <a:t>모든 학습 샘플에 대해서 계산되는 오차 함수의 기울기</a:t>
                </a:r>
                <a:r>
                  <a:rPr lang="en-US" altLang="ko-KR" sz="2000" dirty="0">
                    <a:solidFill>
                      <a:srgbClr val="000000"/>
                    </a:solidFill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Times New Roman" panose="02020603050405020304" pitchFamily="18" charset="0"/>
                  </a:rPr>
                  <a:t>)</a:t>
                </a:r>
                <a:endParaRPr lang="ko-KR" altLang="en-US" sz="2000" dirty="0">
                  <a:solidFill>
                    <a:srgbClr val="000000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96F93715-3A61-4DBE-9A56-97434D7F01C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96999" y="5735615"/>
                <a:ext cx="9865442" cy="503792"/>
              </a:xfrm>
              <a:prstGeom prst="rect">
                <a:avLst/>
              </a:prstGeom>
              <a:blipFill>
                <a:blip r:embed="rId11"/>
                <a:stretch>
                  <a:fillRect b="-20482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9740443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46113E0-651C-434D-AA66-5783DBDBCC75}"/>
              </a:ext>
            </a:extLst>
          </p:cNvPr>
          <p:cNvSpPr txBox="1"/>
          <p:nvPr/>
        </p:nvSpPr>
        <p:spPr>
          <a:xfrm>
            <a:off x="1766129" y="1144992"/>
            <a:ext cx="8622471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Mini-batch (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미니배치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)</a:t>
            </a:r>
            <a:endParaRPr kumimoji="0" lang="ko-Kore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E0BC3A7-FA8C-42A4-AD1C-8A2C8235407E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67BB9CCF-CD96-4DFA-82C9-AD5F485D1A1F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100CBAEA-E4B7-4E5A-B98C-2714D3AED713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6C1BDFAA-9AEC-48D0-AD64-B707E5D444AB}"/>
              </a:ext>
            </a:extLst>
          </p:cNvPr>
          <p:cNvSpPr/>
          <p:nvPr/>
        </p:nvSpPr>
        <p:spPr>
          <a:xfrm>
            <a:off x="3503814" y="3101338"/>
            <a:ext cx="2378366" cy="2162486"/>
          </a:xfrm>
          <a:prstGeom prst="roundRect">
            <a:avLst>
              <a:gd name="adj" fmla="val 10177"/>
            </a:avLst>
          </a:prstGeom>
          <a:solidFill>
            <a:srgbClr val="FFFFFF"/>
          </a:solidFill>
          <a:ln w="25400" cap="flat" cmpd="sng" algn="ctr">
            <a:solidFill>
              <a:srgbClr val="B2B2B2">
                <a:shade val="50000"/>
              </a:srgbClr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73A8A598-E3B4-4A17-ACC7-C247CE88DAAF}"/>
              </a:ext>
            </a:extLst>
          </p:cNvPr>
          <p:cNvSpPr/>
          <p:nvPr/>
        </p:nvSpPr>
        <p:spPr>
          <a:xfrm>
            <a:off x="6372691" y="3101338"/>
            <a:ext cx="2378366" cy="2162486"/>
          </a:xfrm>
          <a:prstGeom prst="roundRect">
            <a:avLst>
              <a:gd name="adj" fmla="val 10177"/>
            </a:avLst>
          </a:prstGeom>
          <a:solidFill>
            <a:srgbClr val="FFFFFF"/>
          </a:solidFill>
          <a:ln w="25400" cap="flat" cmpd="sng" algn="ctr">
            <a:solidFill>
              <a:srgbClr val="B2B2B2">
                <a:shade val="50000"/>
              </a:srgbClr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2F21EA94-9ED3-43EC-AD75-657838BD69D1}"/>
              </a:ext>
            </a:extLst>
          </p:cNvPr>
          <p:cNvSpPr/>
          <p:nvPr/>
        </p:nvSpPr>
        <p:spPr>
          <a:xfrm>
            <a:off x="9241568" y="3101338"/>
            <a:ext cx="2378366" cy="2162486"/>
          </a:xfrm>
          <a:prstGeom prst="roundRect">
            <a:avLst>
              <a:gd name="adj" fmla="val 10177"/>
            </a:avLst>
          </a:prstGeom>
          <a:solidFill>
            <a:srgbClr val="FFFFFF"/>
          </a:solidFill>
          <a:ln w="25400" cap="flat" cmpd="sng" algn="ctr">
            <a:solidFill>
              <a:srgbClr val="B2B2B2">
                <a:shade val="50000"/>
              </a:srgbClr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26D365ED-80B1-405B-8614-8C5C11281BC0}"/>
              </a:ext>
            </a:extLst>
          </p:cNvPr>
          <p:cNvSpPr/>
          <p:nvPr/>
        </p:nvSpPr>
        <p:spPr>
          <a:xfrm>
            <a:off x="634937" y="3101338"/>
            <a:ext cx="2378366" cy="2162486"/>
          </a:xfrm>
          <a:prstGeom prst="roundRect">
            <a:avLst>
              <a:gd name="adj" fmla="val 10177"/>
            </a:avLst>
          </a:prstGeom>
          <a:solidFill>
            <a:srgbClr val="FFFFFF"/>
          </a:solidFill>
          <a:ln w="25400" cap="flat" cmpd="sng" algn="ctr">
            <a:solidFill>
              <a:srgbClr val="B2B2B2">
                <a:shade val="50000"/>
              </a:srgbClr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502E2F3-7756-49EC-96B6-3538D2C902C1}"/>
              </a:ext>
            </a:extLst>
          </p:cNvPr>
          <p:cNvSpPr txBox="1"/>
          <p:nvPr/>
        </p:nvSpPr>
        <p:spPr>
          <a:xfrm>
            <a:off x="1762875" y="1765915"/>
            <a:ext cx="8294845" cy="9561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>
              <a:lnSpc>
                <a:spcPct val="150000"/>
              </a:lnSpc>
              <a:defRPr/>
            </a:pP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몇 개의 샘플을 하나의 소규모 집합 단위로 하여 가중치를 업데이트</a:t>
            </a:r>
            <a:endParaRPr lang="en-US" altLang="ko-KR" sz="2000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defTabSz="914400">
              <a:lnSpc>
                <a:spcPct val="150000"/>
              </a:lnSpc>
              <a:defRPr/>
            </a:pPr>
            <a:r>
              <a:rPr lang="ko-KR" altLang="en-US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복수의 샘플을 묶은 작은 집합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을 미니배치 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(Mini-batch)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라고 함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4EB86399-B032-4850-BE1D-7A0E6DF659E1}"/>
              </a:ext>
            </a:extLst>
          </p:cNvPr>
          <p:cNvGrpSpPr/>
          <p:nvPr/>
        </p:nvGrpSpPr>
        <p:grpSpPr>
          <a:xfrm>
            <a:off x="9404307" y="3909866"/>
            <a:ext cx="2052888" cy="1153853"/>
            <a:chOff x="12855745" y="6027762"/>
            <a:chExt cx="4654123" cy="2615912"/>
          </a:xfrm>
        </p:grpSpPr>
        <p:pic>
          <p:nvPicPr>
            <p:cNvPr id="13" name="Picture 20" descr="관련 이미지">
              <a:extLst>
                <a:ext uri="{FF2B5EF4-FFF2-40B4-BE49-F238E27FC236}">
                  <a16:creationId xmlns:a16="http://schemas.microsoft.com/office/drawing/2014/main" id="{79219F5A-12ED-40AA-85A2-42CAA61775F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952891" y="6027762"/>
              <a:ext cx="2556977" cy="255697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18" descr="dog image에 대한 이미지 검색결과">
              <a:extLst>
                <a:ext uri="{FF2B5EF4-FFF2-40B4-BE49-F238E27FC236}">
                  <a16:creationId xmlns:a16="http://schemas.microsoft.com/office/drawing/2014/main" id="{113A655A-DBE2-4019-AB64-A8B57D1D6CA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36" t="29878" r="5253"/>
            <a:stretch/>
          </p:blipFill>
          <p:spPr bwMode="auto">
            <a:xfrm>
              <a:off x="12855745" y="6038473"/>
              <a:ext cx="2545373" cy="26052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58E6A690-ED05-4A5B-A7DB-A9C302BAD463}"/>
              </a:ext>
            </a:extLst>
          </p:cNvPr>
          <p:cNvGrpSpPr/>
          <p:nvPr/>
        </p:nvGrpSpPr>
        <p:grpSpPr>
          <a:xfrm>
            <a:off x="6557233" y="3868059"/>
            <a:ext cx="1964806" cy="1138161"/>
            <a:chOff x="8275587" y="5866961"/>
            <a:chExt cx="4969298" cy="2878585"/>
          </a:xfrm>
        </p:grpSpPr>
        <p:pic>
          <p:nvPicPr>
            <p:cNvPr id="16" name="Picture 16" descr="dog image에 대한 이미지 검색결과">
              <a:extLst>
                <a:ext uri="{FF2B5EF4-FFF2-40B4-BE49-F238E27FC236}">
                  <a16:creationId xmlns:a16="http://schemas.microsoft.com/office/drawing/2014/main" id="{A8E4CB29-01ED-4A46-B47D-44322653746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952" r="9757"/>
            <a:stretch/>
          </p:blipFill>
          <p:spPr bwMode="auto">
            <a:xfrm>
              <a:off x="10778598" y="5972698"/>
              <a:ext cx="2466287" cy="259464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14" descr="dog image에 대한 이미지 검색결과">
              <a:extLst>
                <a:ext uri="{FF2B5EF4-FFF2-40B4-BE49-F238E27FC236}">
                  <a16:creationId xmlns:a16="http://schemas.microsoft.com/office/drawing/2014/main" id="{FDE45790-EEA4-48A1-9393-5F8FFCF4F45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760" r="14879"/>
            <a:stretch/>
          </p:blipFill>
          <p:spPr bwMode="auto">
            <a:xfrm>
              <a:off x="8275587" y="5866961"/>
              <a:ext cx="2662164" cy="28785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BFCA13A4-92C6-4A91-A317-77CBAC2A595B}"/>
              </a:ext>
            </a:extLst>
          </p:cNvPr>
          <p:cNvGrpSpPr/>
          <p:nvPr/>
        </p:nvGrpSpPr>
        <p:grpSpPr>
          <a:xfrm>
            <a:off x="3879398" y="3930430"/>
            <a:ext cx="1690500" cy="1098224"/>
            <a:chOff x="4814801" y="6414032"/>
            <a:chExt cx="3767946" cy="2447825"/>
          </a:xfrm>
        </p:grpSpPr>
        <p:pic>
          <p:nvPicPr>
            <p:cNvPr id="19" name="Picture 12" descr="cat image에 대한 이미지 검색결과">
              <a:extLst>
                <a:ext uri="{FF2B5EF4-FFF2-40B4-BE49-F238E27FC236}">
                  <a16:creationId xmlns:a16="http://schemas.microsoft.com/office/drawing/2014/main" id="{B6B677F5-6039-418B-AEF9-EAB857FCB88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05667" y="6414032"/>
              <a:ext cx="1877080" cy="18770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10" descr="cat image에 대한 이미지 검색결과">
              <a:extLst>
                <a:ext uri="{FF2B5EF4-FFF2-40B4-BE49-F238E27FC236}">
                  <a16:creationId xmlns:a16="http://schemas.microsoft.com/office/drawing/2014/main" id="{0DD495BA-B279-4D8D-B79B-E2725C5DEF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14801" y="6421069"/>
              <a:ext cx="2440788" cy="24407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2D933FEC-E480-4AD2-9A6A-19D0E1CDC6BB}"/>
              </a:ext>
            </a:extLst>
          </p:cNvPr>
          <p:cNvGrpSpPr/>
          <p:nvPr/>
        </p:nvGrpSpPr>
        <p:grpSpPr>
          <a:xfrm>
            <a:off x="1125448" y="3621464"/>
            <a:ext cx="1769876" cy="1384756"/>
            <a:chOff x="2090334" y="5823640"/>
            <a:chExt cx="3944861" cy="3086473"/>
          </a:xfrm>
        </p:grpSpPr>
        <p:pic>
          <p:nvPicPr>
            <p:cNvPr id="23" name="Picture 8" descr="관련 이미지">
              <a:extLst>
                <a:ext uri="{FF2B5EF4-FFF2-40B4-BE49-F238E27FC236}">
                  <a16:creationId xmlns:a16="http://schemas.microsoft.com/office/drawing/2014/main" id="{19BF3FD6-5E0A-46AA-8EC4-18986ACCF63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 cstate="print">
              <a:clrChange>
                <a:clrFrom>
                  <a:srgbClr val="FCFCFE"/>
                </a:clrFrom>
                <a:clrTo>
                  <a:srgbClr val="FCFCFE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544" r="13692"/>
            <a:stretch/>
          </p:blipFill>
          <p:spPr bwMode="auto">
            <a:xfrm>
              <a:off x="3040739" y="5823640"/>
              <a:ext cx="2994456" cy="30864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" descr="baby cat image에 대한 이미지 검색결과">
              <a:extLst>
                <a:ext uri="{FF2B5EF4-FFF2-40B4-BE49-F238E27FC236}">
                  <a16:creationId xmlns:a16="http://schemas.microsoft.com/office/drawing/2014/main" id="{07CDE285-18E6-4B84-8265-147C828FE93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390" t="7165" r="4205"/>
            <a:stretch/>
          </p:blipFill>
          <p:spPr bwMode="auto">
            <a:xfrm>
              <a:off x="2090334" y="6473353"/>
              <a:ext cx="2015883" cy="240316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1A8BAA95-2163-49EA-B638-FBE1EFEE69BD}"/>
              </a:ext>
            </a:extLst>
          </p:cNvPr>
          <p:cNvSpPr txBox="1"/>
          <p:nvPr/>
        </p:nvSpPr>
        <p:spPr>
          <a:xfrm>
            <a:off x="918057" y="3156177"/>
            <a:ext cx="1951653" cy="4944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400">
              <a:lnSpc>
                <a:spcPct val="150000"/>
              </a:lnSpc>
              <a:defRPr/>
            </a:pP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Mini-batch#1</a:t>
            </a:r>
            <a:endParaRPr lang="ko-KR" altLang="en-US" sz="2000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4E95E68-A2B9-413A-BF95-02AF7F5C4600}"/>
              </a:ext>
            </a:extLst>
          </p:cNvPr>
          <p:cNvSpPr txBox="1"/>
          <p:nvPr/>
        </p:nvSpPr>
        <p:spPr>
          <a:xfrm>
            <a:off x="3812238" y="3195989"/>
            <a:ext cx="1911817" cy="4944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400">
              <a:lnSpc>
                <a:spcPct val="150000"/>
              </a:lnSpc>
              <a:defRPr/>
            </a:pP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Mini-batch#2</a:t>
            </a:r>
            <a:endParaRPr lang="ko-KR" altLang="en-US" sz="2000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506126E-DE3D-463A-AC03-26F414185A88}"/>
              </a:ext>
            </a:extLst>
          </p:cNvPr>
          <p:cNvSpPr txBox="1"/>
          <p:nvPr/>
        </p:nvSpPr>
        <p:spPr>
          <a:xfrm>
            <a:off x="6697638" y="3240212"/>
            <a:ext cx="1879443" cy="4944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400">
              <a:lnSpc>
                <a:spcPct val="150000"/>
              </a:lnSpc>
              <a:defRPr/>
            </a:pP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Mini-batch#3</a:t>
            </a:r>
            <a:endParaRPr lang="ko-KR" altLang="en-US" sz="2000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03FAC9A-08AB-4C0D-8A08-A19DC51D551B}"/>
              </a:ext>
            </a:extLst>
          </p:cNvPr>
          <p:cNvSpPr txBox="1"/>
          <p:nvPr/>
        </p:nvSpPr>
        <p:spPr>
          <a:xfrm>
            <a:off x="9570087" y="3240212"/>
            <a:ext cx="1787545" cy="4944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400">
              <a:lnSpc>
                <a:spcPct val="150000"/>
              </a:lnSpc>
              <a:defRPr/>
            </a:pP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Mini-batch#4</a:t>
            </a:r>
            <a:endParaRPr lang="ko-KR" altLang="en-US" sz="2000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369462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46113E0-651C-434D-AA66-5783DBDBCC75}"/>
              </a:ext>
            </a:extLst>
          </p:cNvPr>
          <p:cNvSpPr txBox="1"/>
          <p:nvPr/>
        </p:nvSpPr>
        <p:spPr>
          <a:xfrm>
            <a:off x="1766129" y="1144992"/>
            <a:ext cx="8622471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Stochastic Gradient Descent (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확률적 경사 </a:t>
            </a:r>
            <a:r>
              <a:rPr kumimoji="0" lang="ko-KR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하강법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, SGD)</a:t>
            </a:r>
            <a:endParaRPr kumimoji="0" lang="ko-Kore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E0BC3A7-FA8C-42A4-AD1C-8A2C8235407E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67BB9CCF-CD96-4DFA-82C9-AD5F485D1A1F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100CBAEA-E4B7-4E5A-B98C-2714D3AED713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pic>
        <p:nvPicPr>
          <p:cNvPr id="9" name="Picture 2">
            <a:extLst>
              <a:ext uri="{FF2B5EF4-FFF2-40B4-BE49-F238E27FC236}">
                <a16:creationId xmlns:a16="http://schemas.microsoft.com/office/drawing/2014/main" id="{61930C58-F1C9-4D91-976C-3165564B5A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565" y="2197053"/>
            <a:ext cx="4790602" cy="2694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>
            <a:extLst>
              <a:ext uri="{FF2B5EF4-FFF2-40B4-BE49-F238E27FC236}">
                <a16:creationId xmlns:a16="http://schemas.microsoft.com/office/drawing/2014/main" id="{F516077A-858D-4894-B378-02FC80CBD0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2216" y="2197053"/>
            <a:ext cx="4790602" cy="2694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D586C3E-1BBB-47B0-9D33-827FD123D55F}"/>
              </a:ext>
            </a:extLst>
          </p:cNvPr>
          <p:cNvSpPr txBox="1"/>
          <p:nvPr/>
        </p:nvSpPr>
        <p:spPr>
          <a:xfrm>
            <a:off x="5263629" y="5979659"/>
            <a:ext cx="642323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914400">
              <a:defRPr/>
            </a:pPr>
            <a:r>
              <a:rPr lang="en-US" altLang="ko-KR" sz="12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https://optimization.cbe.cornell.edu/index.php?title=Stochastic_gradient_descent</a:t>
            </a:r>
            <a:endParaRPr lang="ko-KR" altLang="en-US" sz="1200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783059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46113E0-651C-434D-AA66-5783DBDBCC75}"/>
              </a:ext>
            </a:extLst>
          </p:cNvPr>
          <p:cNvSpPr txBox="1"/>
          <p:nvPr/>
        </p:nvSpPr>
        <p:spPr>
          <a:xfrm>
            <a:off x="1766129" y="1144992"/>
            <a:ext cx="8622471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Adagrad</a:t>
            </a:r>
            <a:endParaRPr kumimoji="0" lang="ko-Kore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E0BC3A7-FA8C-42A4-AD1C-8A2C8235407E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67BB9CCF-CD96-4DFA-82C9-AD5F485D1A1F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100CBAEA-E4B7-4E5A-B98C-2714D3AED713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13" name="Google Shape;215;p33">
            <a:extLst>
              <a:ext uri="{FF2B5EF4-FFF2-40B4-BE49-F238E27FC236}">
                <a16:creationId xmlns:a16="http://schemas.microsoft.com/office/drawing/2014/main" id="{C1B932F0-B881-436F-9E0C-056283D8C74B}"/>
              </a:ext>
            </a:extLst>
          </p:cNvPr>
          <p:cNvSpPr/>
          <p:nvPr/>
        </p:nvSpPr>
        <p:spPr>
          <a:xfrm>
            <a:off x="1096755" y="1782777"/>
            <a:ext cx="10002392" cy="1238495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45719" rIns="45719" anchor="ctr"/>
          <a:lstStyle/>
          <a:p>
            <a:pPr marL="0" marR="0" lvl="0" indent="0" defTabSz="91440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0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C58BA95-3F15-4366-9268-89AAB22F4D36}"/>
              </a:ext>
            </a:extLst>
          </p:cNvPr>
          <p:cNvSpPr txBox="1"/>
          <p:nvPr/>
        </p:nvSpPr>
        <p:spPr>
          <a:xfrm>
            <a:off x="1860128" y="1941588"/>
            <a:ext cx="9190493" cy="9561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>
              <a:lnSpc>
                <a:spcPct val="150000"/>
              </a:lnSpc>
            </a:pP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"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가중치별로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학습 속도를 조정해볼 수 없을까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?"</a:t>
            </a:r>
          </a:p>
          <a:p>
            <a:pPr defTabSz="914400">
              <a:lnSpc>
                <a:spcPct val="150000"/>
              </a:lnSpc>
            </a:pPr>
            <a:r>
              <a:rPr lang="ko-KR" altLang="en-US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많이 갱신된 가중치는 </a:t>
            </a:r>
            <a:r>
              <a:rPr lang="ko-KR" altLang="en-US" sz="2000" b="1" dirty="0" err="1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학습률을</a:t>
            </a:r>
            <a:r>
              <a:rPr lang="ko-KR" altLang="en-US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낮추는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학습 방법</a:t>
            </a:r>
          </a:p>
        </p:txBody>
      </p:sp>
    </p:spTree>
    <p:extLst>
      <p:ext uri="{BB962C8B-B14F-4D97-AF65-F5344CB8AC3E}">
        <p14:creationId xmlns:p14="http://schemas.microsoft.com/office/powerpoint/2010/main" val="249179792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46113E0-651C-434D-AA66-5783DBDBCC75}"/>
              </a:ext>
            </a:extLst>
          </p:cNvPr>
          <p:cNvSpPr txBox="1"/>
          <p:nvPr/>
        </p:nvSpPr>
        <p:spPr>
          <a:xfrm>
            <a:off x="1766129" y="1144992"/>
            <a:ext cx="8622471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defTabSz="914400">
              <a:defRPr/>
            </a:pPr>
            <a:r>
              <a:rPr kumimoji="0" lang="en-US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RMSProp</a:t>
            </a:r>
            <a:endParaRPr kumimoji="0" lang="ko-Kore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E0BC3A7-FA8C-42A4-AD1C-8A2C8235407E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67BB9CCF-CD96-4DFA-82C9-AD5F485D1A1F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100CBAEA-E4B7-4E5A-B98C-2714D3AED713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13" name="Google Shape;215;p33">
            <a:extLst>
              <a:ext uri="{FF2B5EF4-FFF2-40B4-BE49-F238E27FC236}">
                <a16:creationId xmlns:a16="http://schemas.microsoft.com/office/drawing/2014/main" id="{C1B932F0-B881-436F-9E0C-056283D8C74B}"/>
              </a:ext>
            </a:extLst>
          </p:cNvPr>
          <p:cNvSpPr/>
          <p:nvPr/>
        </p:nvSpPr>
        <p:spPr>
          <a:xfrm>
            <a:off x="1096755" y="1782777"/>
            <a:ext cx="10002392" cy="1238495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45719" rIns="45719" anchor="ctr"/>
          <a:lstStyle/>
          <a:p>
            <a:pPr marL="0" marR="0" lvl="0" indent="0" defTabSz="91440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0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C58BA95-3F15-4366-9268-89AAB22F4D36}"/>
              </a:ext>
            </a:extLst>
          </p:cNvPr>
          <p:cNvSpPr txBox="1"/>
          <p:nvPr/>
        </p:nvSpPr>
        <p:spPr>
          <a:xfrm>
            <a:off x="1860128" y="1941588"/>
            <a:ext cx="9190493" cy="9561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ko-KR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"h</a:t>
            </a: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가 너무 커지면 학습이 잘 안되는 현상을 개선해볼까</a:t>
            </a:r>
            <a:r>
              <a:rPr lang="en-US" altLang="ko-KR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?"</a:t>
            </a:r>
          </a:p>
          <a:p>
            <a:pPr algn="l">
              <a:lnSpc>
                <a:spcPct val="150000"/>
              </a:lnSpc>
            </a:pPr>
            <a:r>
              <a:rPr lang="ko-KR" altLang="en-US" sz="2000" b="1" dirty="0">
                <a:solidFill>
                  <a:srgbClr val="0070C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지수가중이동평균을 사용</a:t>
            </a: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하여</a:t>
            </a:r>
            <a:r>
              <a:rPr lang="ko-KR" altLang="en-US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최신 기울기를 더 크게 반영하는</a:t>
            </a:r>
            <a:r>
              <a:rPr lang="ko-KR" altLang="en-US" sz="20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학습 방법</a:t>
            </a:r>
          </a:p>
        </p:txBody>
      </p:sp>
    </p:spTree>
    <p:extLst>
      <p:ext uri="{BB962C8B-B14F-4D97-AF65-F5344CB8AC3E}">
        <p14:creationId xmlns:p14="http://schemas.microsoft.com/office/powerpoint/2010/main" val="37036290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슬라이드 번호 개체 틀 3">
            <a:extLst>
              <a:ext uri="{FF2B5EF4-FFF2-40B4-BE49-F238E27FC236}">
                <a16:creationId xmlns:a16="http://schemas.microsoft.com/office/drawing/2014/main" id="{C739D293-974B-4715-9489-5738C0C935D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617502" y="4326927"/>
            <a:ext cx="698044" cy="365125"/>
          </a:xfrm>
        </p:spPr>
        <p:txBody>
          <a:bodyPr/>
          <a:lstStyle/>
          <a:p>
            <a:pPr algn="l"/>
            <a:fld id="{B0140D06-49F2-4D5F-BE5A-4D36BC1CD237}" type="slidenum">
              <a:rPr lang="ko-KR" altLang="en-US" sz="110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6</a:t>
            </a:fld>
            <a:endParaRPr lang="ko-KR" altLang="en-US" sz="11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D718709E-20AE-454B-8196-53990F2F28E6}"/>
              </a:ext>
            </a:extLst>
          </p:cNvPr>
          <p:cNvSpPr txBox="1"/>
          <p:nvPr/>
        </p:nvSpPr>
        <p:spPr>
          <a:xfrm>
            <a:off x="1766129" y="1144994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데이터 과학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? 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인공지능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? </a:t>
            </a:r>
            <a:r>
              <a:rPr kumimoji="0" lang="ko-KR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머신러닝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? 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딥러닝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?</a:t>
            </a:r>
            <a:endParaRPr kumimoji="0" lang="x-none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EF9EE82E-98E4-43D6-8CDF-9861677693A9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4DE83581-CA98-4F9E-9D69-684EF23AB085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85" name="사각형: 둥근 모서리 84">
              <a:extLst>
                <a:ext uri="{FF2B5EF4-FFF2-40B4-BE49-F238E27FC236}">
                  <a16:creationId xmlns:a16="http://schemas.microsoft.com/office/drawing/2014/main" id="{6B7C55BD-2310-4BF4-A392-A977374892DD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93" name="슬라이드 번호 개체 틀 3">
            <a:extLst>
              <a:ext uri="{FF2B5EF4-FFF2-40B4-BE49-F238E27FC236}">
                <a16:creationId xmlns:a16="http://schemas.microsoft.com/office/drawing/2014/main" id="{73950EBF-F543-4965-94A3-89539C81673A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6</a:t>
            </a:fld>
            <a:endParaRPr lang="ko-KR" altLang="en-US" sz="11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DC7B7A7-FEF2-4535-B156-042B67E52E9B}"/>
              </a:ext>
            </a:extLst>
          </p:cNvPr>
          <p:cNvSpPr txBox="1"/>
          <p:nvPr/>
        </p:nvSpPr>
        <p:spPr>
          <a:xfrm>
            <a:off x="-4064001" y="10291346"/>
            <a:ext cx="136525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/>
            <a:r>
              <a:rPr lang="ko-KR" altLang="en-US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원문</a:t>
            </a:r>
            <a:r>
              <a:rPr lang="en-US" altLang="ko-K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: http://drewconway.com/zia/2013/3/26/the-data-science-venn-diagram</a:t>
            </a:r>
            <a:endParaRPr lang="ko-KR" altLang="en-US" sz="1600" dirty="0">
              <a:solidFill>
                <a:srgbClr val="000000">
                  <a:lumMod val="85000"/>
                  <a:lumOff val="15000"/>
                </a:srgbClr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114F59F8-8B6B-4D11-A3B4-D5E7F3A36003}"/>
              </a:ext>
            </a:extLst>
          </p:cNvPr>
          <p:cNvGrpSpPr/>
          <p:nvPr/>
        </p:nvGrpSpPr>
        <p:grpSpPr>
          <a:xfrm>
            <a:off x="3675726" y="2000420"/>
            <a:ext cx="4840547" cy="3962528"/>
            <a:chOff x="5240129" y="2908801"/>
            <a:chExt cx="9339471" cy="7645400"/>
          </a:xfrm>
        </p:grpSpPr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F5A9ECD2-3E01-4658-A34C-BAED1038A1F8}"/>
                </a:ext>
              </a:extLst>
            </p:cNvPr>
            <p:cNvSpPr/>
            <p:nvPr/>
          </p:nvSpPr>
          <p:spPr>
            <a:xfrm>
              <a:off x="5240129" y="2908801"/>
              <a:ext cx="9339471" cy="7645400"/>
            </a:xfrm>
            <a:prstGeom prst="roundRect">
              <a:avLst>
                <a:gd name="adj" fmla="val 4209"/>
              </a:avLst>
            </a:prstGeom>
            <a:solidFill>
              <a:srgbClr val="FFFFFF"/>
            </a:solidFill>
            <a:ln w="22225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00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D2B9DBE2-067A-42ED-B5D5-CC4FE3CBE6FE}"/>
                </a:ext>
              </a:extLst>
            </p:cNvPr>
            <p:cNvSpPr/>
            <p:nvPr/>
          </p:nvSpPr>
          <p:spPr>
            <a:xfrm>
              <a:off x="7134641" y="4149412"/>
              <a:ext cx="6004372" cy="6004372"/>
            </a:xfrm>
            <a:prstGeom prst="ellipse">
              <a:avLst/>
            </a:prstGeom>
            <a:solidFill>
              <a:srgbClr val="003366">
                <a:lumMod val="20000"/>
                <a:lumOff val="80000"/>
              </a:srgbClr>
            </a:solidFill>
            <a:ln w="22225" cap="flat" cmpd="sng" algn="ctr">
              <a:solidFill>
                <a:srgbClr val="003366">
                  <a:lumMod val="75000"/>
                </a:srgbClr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00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0334BC09-24EA-4B0F-B039-0D1D61CA9780}"/>
                </a:ext>
              </a:extLst>
            </p:cNvPr>
            <p:cNvSpPr/>
            <p:nvPr/>
          </p:nvSpPr>
          <p:spPr>
            <a:xfrm>
              <a:off x="7996613" y="3144092"/>
              <a:ext cx="3826503" cy="8907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Data Science</a:t>
              </a:r>
              <a:endParaRPr kumimoji="0" lang="ko-KR" altLang="en-US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A2820076-744C-4585-9749-973EA307BF98}"/>
                </a:ext>
              </a:extLst>
            </p:cNvPr>
            <p:cNvSpPr/>
            <p:nvPr/>
          </p:nvSpPr>
          <p:spPr>
            <a:xfrm>
              <a:off x="8129242" y="4556642"/>
              <a:ext cx="4015168" cy="112827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Field of 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Artificial Intelligence</a:t>
              </a:r>
              <a:endParaRPr kumimoji="0" lang="ko-KR" altLang="en-US" sz="16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FFB91C58-126F-4ED2-9C5A-EFA31CA5450B}"/>
                </a:ext>
              </a:extLst>
            </p:cNvPr>
            <p:cNvSpPr/>
            <p:nvPr/>
          </p:nvSpPr>
          <p:spPr>
            <a:xfrm>
              <a:off x="7797761" y="5715078"/>
              <a:ext cx="3922925" cy="3922924"/>
            </a:xfrm>
            <a:prstGeom prst="ellipse">
              <a:avLst/>
            </a:prstGeom>
            <a:solidFill>
              <a:srgbClr val="FB9A18"/>
            </a:solidFill>
            <a:ln w="22225" cap="flat" cmpd="sng" algn="ctr">
              <a:solidFill>
                <a:srgbClr val="843E0A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00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CBA2AA95-D48D-4DAB-BDB5-D7B535263F97}"/>
                </a:ext>
              </a:extLst>
            </p:cNvPr>
            <p:cNvSpPr/>
            <p:nvPr/>
          </p:nvSpPr>
          <p:spPr>
            <a:xfrm>
              <a:off x="7972823" y="6076239"/>
              <a:ext cx="3566702" cy="112827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Field of 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Machine Learning</a:t>
              </a:r>
              <a:endParaRPr kumimoji="0" lang="ko-KR" altLang="en-US" sz="16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DCF873E2-0834-4813-9DA7-AD4532BE42EB}"/>
                </a:ext>
              </a:extLst>
            </p:cNvPr>
            <p:cNvSpPr/>
            <p:nvPr/>
          </p:nvSpPr>
          <p:spPr>
            <a:xfrm>
              <a:off x="8585941" y="7151598"/>
              <a:ext cx="2346563" cy="2346563"/>
            </a:xfrm>
            <a:prstGeom prst="ellipse">
              <a:avLst/>
            </a:prstGeom>
            <a:solidFill>
              <a:srgbClr val="FF99CC"/>
            </a:solidFill>
            <a:ln w="22225" cap="flat" cmpd="sng" algn="ctr">
              <a:solidFill>
                <a:srgbClr val="8A0045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AE968B32-94F4-4115-8410-BECE0CCC89BB}"/>
                </a:ext>
              </a:extLst>
            </p:cNvPr>
            <p:cNvSpPr/>
            <p:nvPr/>
          </p:nvSpPr>
          <p:spPr>
            <a:xfrm>
              <a:off x="8809403" y="7869837"/>
              <a:ext cx="1899642" cy="112827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Deep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Learning</a:t>
              </a:r>
              <a:endParaRPr kumimoji="0" lang="ko-KR" altLang="en-US" sz="16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7514066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46113E0-651C-434D-AA66-5783DBDBCC75}"/>
              </a:ext>
            </a:extLst>
          </p:cNvPr>
          <p:cNvSpPr txBox="1"/>
          <p:nvPr/>
        </p:nvSpPr>
        <p:spPr>
          <a:xfrm>
            <a:off x="1766129" y="1144992"/>
            <a:ext cx="8622471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Momentum</a:t>
            </a:r>
            <a:endParaRPr kumimoji="0" lang="ko-Kore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E0BC3A7-FA8C-42A4-AD1C-8A2C8235407E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67BB9CCF-CD96-4DFA-82C9-AD5F485D1A1F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100CBAEA-E4B7-4E5A-B98C-2714D3AED713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13" name="Google Shape;215;p33">
            <a:extLst>
              <a:ext uri="{FF2B5EF4-FFF2-40B4-BE49-F238E27FC236}">
                <a16:creationId xmlns:a16="http://schemas.microsoft.com/office/drawing/2014/main" id="{C1B932F0-B881-436F-9E0C-056283D8C74B}"/>
              </a:ext>
            </a:extLst>
          </p:cNvPr>
          <p:cNvSpPr/>
          <p:nvPr/>
        </p:nvSpPr>
        <p:spPr>
          <a:xfrm>
            <a:off x="1096755" y="1782777"/>
            <a:ext cx="10002392" cy="1238495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45719" rIns="45719" anchor="ctr"/>
          <a:lstStyle/>
          <a:p>
            <a:pPr marL="0" marR="0" lvl="0" indent="0" defTabSz="91440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0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C58BA95-3F15-4366-9268-89AAB22F4D36}"/>
              </a:ext>
            </a:extLst>
          </p:cNvPr>
          <p:cNvSpPr txBox="1"/>
          <p:nvPr/>
        </p:nvSpPr>
        <p:spPr>
          <a:xfrm>
            <a:off x="1860128" y="1941588"/>
            <a:ext cx="9190493" cy="9561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"</a:t>
            </a:r>
            <a:r>
              <a:rPr kumimoji="0" lang="ko-KR" alt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이전의 학습 정도를 고려해 관성을 추가해 볼까</a:t>
            </a:r>
            <a:r>
              <a:rPr kumimoji="0" lang="en-US" altLang="ko-KR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?"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1200" cap="none" spc="0" normalizeH="0" baseline="0" noProof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이전 </a:t>
            </a:r>
            <a:r>
              <a:rPr kumimoji="0" lang="en-US" altLang="ko-KR" sz="2000" b="1" i="0" u="none" strike="noStrike" kern="1200" cap="none" spc="0" normalizeH="0" baseline="0" noProof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step</a:t>
            </a:r>
            <a:r>
              <a:rPr kumimoji="0" lang="ko-KR" altLang="en-US" sz="2000" b="1" i="0" u="none" strike="noStrike" kern="1200" cap="none" spc="0" normalizeH="0" baseline="0" noProof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의 학습 정도를 반영하는 </a:t>
            </a:r>
            <a:r>
              <a:rPr kumimoji="0" lang="ko-KR" alt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학습 방법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745484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>
            <a:extLst>
              <a:ext uri="{FF2B5EF4-FFF2-40B4-BE49-F238E27FC236}">
                <a16:creationId xmlns:a16="http://schemas.microsoft.com/office/drawing/2014/main" id="{80461F87-3F2F-4523-9971-C868ABBFCBC1}"/>
              </a:ext>
            </a:extLst>
          </p:cNvPr>
          <p:cNvSpPr txBox="1"/>
          <p:nvPr/>
        </p:nvSpPr>
        <p:spPr>
          <a:xfrm>
            <a:off x="1766128" y="1462186"/>
            <a:ext cx="16040375" cy="4944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>
              <a:lnSpc>
                <a:spcPct val="150000"/>
              </a:lnSpc>
            </a:pPr>
            <a:r>
              <a:rPr lang="en-US" altLang="ko-KR" sz="200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Adagrad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에서 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gradient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가 너무 작아지는 것을 방지하는 학습 방법 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FB105D1-59AF-44DE-ACFC-86A7B309DE99}"/>
              </a:ext>
            </a:extLst>
          </p:cNvPr>
          <p:cNvSpPr txBox="1"/>
          <p:nvPr/>
        </p:nvSpPr>
        <p:spPr>
          <a:xfrm>
            <a:off x="1766129" y="2934506"/>
            <a:ext cx="16040375" cy="4944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>
              <a:lnSpc>
                <a:spcPct val="150000"/>
              </a:lnSpc>
            </a:pPr>
            <a:r>
              <a:rPr lang="en-US" altLang="ko-KR" sz="200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Adagrad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, Momentum, </a:t>
            </a:r>
            <a:r>
              <a:rPr lang="en-US" altLang="ko-KR" sz="200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RmsProp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의 방법론을 종합한 학습 방법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F2528CE-BD82-45EF-9017-C1BCB87F333A}"/>
              </a:ext>
            </a:extLst>
          </p:cNvPr>
          <p:cNvSpPr txBox="1"/>
          <p:nvPr/>
        </p:nvSpPr>
        <p:spPr>
          <a:xfrm>
            <a:off x="1766129" y="4434588"/>
            <a:ext cx="17521996" cy="4944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>
              <a:lnSpc>
                <a:spcPct val="150000"/>
              </a:lnSpc>
            </a:pP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Adam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이 초반에 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local minima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에 너무 일찍 도달해 학습이 더 이상 일어나지 않는 한계 개선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CBE9F16-E4F3-4600-AB6D-941316E54A2A}"/>
              </a:ext>
            </a:extLst>
          </p:cNvPr>
          <p:cNvSpPr txBox="1"/>
          <p:nvPr/>
        </p:nvSpPr>
        <p:spPr>
          <a:xfrm>
            <a:off x="1591382" y="5412414"/>
            <a:ext cx="17521996" cy="4944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>
              <a:lnSpc>
                <a:spcPct val="150000"/>
              </a:lnSpc>
            </a:pP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- 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일반적으로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Adam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가장 많이 사용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!</a:t>
            </a:r>
            <a:endParaRPr lang="ko-KR" altLang="en-US" sz="2000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700212DC-C1B8-4BBA-B3C7-9D1445390F19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48" name="사각형: 둥근 모서리 47">
              <a:extLst>
                <a:ext uri="{FF2B5EF4-FFF2-40B4-BE49-F238E27FC236}">
                  <a16:creationId xmlns:a16="http://schemas.microsoft.com/office/drawing/2014/main" id="{E85EC630-CD38-4B4D-88BD-1DD7DF7C622A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49" name="사각형: 둥근 모서리 48">
              <a:extLst>
                <a:ext uri="{FF2B5EF4-FFF2-40B4-BE49-F238E27FC236}">
                  <a16:creationId xmlns:a16="http://schemas.microsoft.com/office/drawing/2014/main" id="{6672976A-5381-4258-BC1F-3CB89720D395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B2E191AA-9F44-45C3-A0CD-301022C9667F}"/>
              </a:ext>
            </a:extLst>
          </p:cNvPr>
          <p:cNvGrpSpPr/>
          <p:nvPr/>
        </p:nvGrpSpPr>
        <p:grpSpPr>
          <a:xfrm>
            <a:off x="1177214" y="2620955"/>
            <a:ext cx="414168" cy="414167"/>
            <a:chOff x="686524" y="1612900"/>
            <a:chExt cx="836751" cy="836751"/>
          </a:xfrm>
        </p:grpSpPr>
        <p:sp>
          <p:nvSpPr>
            <p:cNvPr id="51" name="사각형: 둥근 모서리 50">
              <a:extLst>
                <a:ext uri="{FF2B5EF4-FFF2-40B4-BE49-F238E27FC236}">
                  <a16:creationId xmlns:a16="http://schemas.microsoft.com/office/drawing/2014/main" id="{31F829E3-980E-4015-A7FE-EAB829F346A1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52" name="사각형: 둥근 모서리 51">
              <a:extLst>
                <a:ext uri="{FF2B5EF4-FFF2-40B4-BE49-F238E27FC236}">
                  <a16:creationId xmlns:a16="http://schemas.microsoft.com/office/drawing/2014/main" id="{3B3FD059-5670-4695-99FA-8FC0B3688F24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EB1D164C-EB19-4A68-AE2F-C62DD6DA343B}"/>
              </a:ext>
            </a:extLst>
          </p:cNvPr>
          <p:cNvGrpSpPr/>
          <p:nvPr/>
        </p:nvGrpSpPr>
        <p:grpSpPr>
          <a:xfrm>
            <a:off x="1189915" y="4094155"/>
            <a:ext cx="414168" cy="414167"/>
            <a:chOff x="686524" y="1612900"/>
            <a:chExt cx="836751" cy="836751"/>
          </a:xfrm>
        </p:grpSpPr>
        <p:sp>
          <p:nvSpPr>
            <p:cNvPr id="54" name="사각형: 둥근 모서리 53">
              <a:extLst>
                <a:ext uri="{FF2B5EF4-FFF2-40B4-BE49-F238E27FC236}">
                  <a16:creationId xmlns:a16="http://schemas.microsoft.com/office/drawing/2014/main" id="{5E584229-B3B3-4324-ACAC-021674F5F1A6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55" name="사각형: 둥근 모서리 54">
              <a:extLst>
                <a:ext uri="{FF2B5EF4-FFF2-40B4-BE49-F238E27FC236}">
                  <a16:creationId xmlns:a16="http://schemas.microsoft.com/office/drawing/2014/main" id="{4D09DD90-9B44-4CD6-8A46-A0281FE1B0F6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2D23118D-669B-4A80-8F1D-2D6D604CB6CB}"/>
              </a:ext>
            </a:extLst>
          </p:cNvPr>
          <p:cNvSpPr txBox="1"/>
          <p:nvPr/>
        </p:nvSpPr>
        <p:spPr>
          <a:xfrm>
            <a:off x="1766129" y="1147755"/>
            <a:ext cx="30607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err="1">
                <a:latin typeface="BM DoHyeon" panose="020B0600000101010101" pitchFamily="34" charset="-127"/>
                <a:ea typeface="BM DoHyeon" panose="020B0600000101010101" pitchFamily="34" charset="-127"/>
              </a:rPr>
              <a:t>Adadelta</a:t>
            </a:r>
            <a:endParaRPr lang="ko-KR" altLang="en-US" sz="2000" dirty="0">
              <a:latin typeface="BM DoHyeon" panose="020B0600000101010101" pitchFamily="34" charset="-127"/>
              <a:ea typeface="BM DoHyeon" panose="020B0600000101010101" pitchFamily="34" charset="-127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6074EA9-FFB7-425F-8485-B57F7C3B42EF}"/>
              </a:ext>
            </a:extLst>
          </p:cNvPr>
          <p:cNvSpPr txBox="1"/>
          <p:nvPr/>
        </p:nvSpPr>
        <p:spPr>
          <a:xfrm>
            <a:off x="1766129" y="2650000"/>
            <a:ext cx="30607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Adam</a:t>
            </a:r>
            <a:endParaRPr lang="ko-KR" altLang="en-US" sz="2000" dirty="0">
              <a:ea typeface="나눔스퀘어_ac" panose="020B0600000101010101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D8910E0D-E194-49B4-8272-C8890CAB8888}"/>
              </a:ext>
            </a:extLst>
          </p:cNvPr>
          <p:cNvSpPr txBox="1"/>
          <p:nvPr/>
        </p:nvSpPr>
        <p:spPr>
          <a:xfrm>
            <a:off x="1766129" y="4071043"/>
            <a:ext cx="30607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200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RAdam</a:t>
            </a:r>
            <a:endParaRPr kumimoji="0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763815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2" descr="Gradient Descent Optimization Algorithms at Long Valley">
            <a:extLst>
              <a:ext uri="{FF2B5EF4-FFF2-40B4-BE49-F238E27FC236}">
                <a16:creationId xmlns:a16="http://schemas.microsoft.com/office/drawing/2014/main" id="{C0E69038-5DFD-4037-8237-4E7C1DCE7944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7229" y="1227475"/>
            <a:ext cx="6255703" cy="48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066478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Gradient Descent Optimization Algorithms at Beale's Function">
            <a:extLst>
              <a:ext uri="{FF2B5EF4-FFF2-40B4-BE49-F238E27FC236}">
                <a16:creationId xmlns:a16="http://schemas.microsoft.com/office/drawing/2014/main" id="{C49265C6-048F-4518-8A48-7AEB1141B18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6771" y="1077154"/>
            <a:ext cx="6418458" cy="4969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232936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46113E0-651C-434D-AA66-5783DBDBCC75}"/>
              </a:ext>
            </a:extLst>
          </p:cNvPr>
          <p:cNvSpPr txBox="1"/>
          <p:nvPr/>
        </p:nvSpPr>
        <p:spPr>
          <a:xfrm>
            <a:off x="1766129" y="1144992"/>
            <a:ext cx="8622471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Epoch, Batch size, Iteration (step)</a:t>
            </a:r>
            <a:endParaRPr kumimoji="0" lang="ko-Kore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E0BC3A7-FA8C-42A4-AD1C-8A2C8235407E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67BB9CCF-CD96-4DFA-82C9-AD5F485D1A1F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100CBAEA-E4B7-4E5A-B98C-2714D3AED713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A478D0A-006F-4DBE-9DA1-EA9225A1C6A6}"/>
              </a:ext>
            </a:extLst>
          </p:cNvPr>
          <p:cNvGrpSpPr/>
          <p:nvPr/>
        </p:nvGrpSpPr>
        <p:grpSpPr>
          <a:xfrm>
            <a:off x="2879403" y="1852190"/>
            <a:ext cx="8453885" cy="920978"/>
            <a:chOff x="2090334" y="8712200"/>
            <a:chExt cx="14572066" cy="1587500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A1017B6E-0906-4F6A-B566-C42F7520FBE2}"/>
                </a:ext>
              </a:extLst>
            </p:cNvPr>
            <p:cNvSpPr/>
            <p:nvPr/>
          </p:nvSpPr>
          <p:spPr>
            <a:xfrm>
              <a:off x="2090334" y="8712200"/>
              <a:ext cx="14572066" cy="1587500"/>
            </a:xfrm>
            <a:prstGeom prst="rect">
              <a:avLst/>
            </a:prstGeom>
            <a:solidFill>
              <a:srgbClr val="B2B2B2"/>
            </a:solidFill>
            <a:ln w="22225" cap="flat" cmpd="sng" algn="ctr">
              <a:solidFill>
                <a:srgbClr val="B2B2B2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ABC88AD7-6EE0-4408-9962-3D8D0259B5C2}"/>
                </a:ext>
              </a:extLst>
            </p:cNvPr>
            <p:cNvSpPr/>
            <p:nvPr/>
          </p:nvSpPr>
          <p:spPr>
            <a:xfrm>
              <a:off x="2330792" y="8842546"/>
              <a:ext cx="1326808" cy="1326808"/>
            </a:xfrm>
            <a:prstGeom prst="rect">
              <a:avLst/>
            </a:prstGeom>
            <a:solidFill>
              <a:srgbClr val="FFFFFF"/>
            </a:solidFill>
            <a:ln w="22225" cap="flat" cmpd="sng" algn="ctr">
              <a:solidFill>
                <a:srgbClr val="B2B2B2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F7290B7F-BF76-433D-A849-C0D693C829F0}"/>
                </a:ext>
              </a:extLst>
            </p:cNvPr>
            <p:cNvSpPr/>
            <p:nvPr/>
          </p:nvSpPr>
          <p:spPr>
            <a:xfrm>
              <a:off x="3761988" y="8842546"/>
              <a:ext cx="1326808" cy="1326808"/>
            </a:xfrm>
            <a:prstGeom prst="rect">
              <a:avLst/>
            </a:prstGeom>
            <a:solidFill>
              <a:srgbClr val="FFFFFF"/>
            </a:solidFill>
            <a:ln w="22225" cap="flat" cmpd="sng" algn="ctr">
              <a:solidFill>
                <a:srgbClr val="B2B2B2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0E9D16D6-2ABF-4E61-9553-B504165D6905}"/>
                </a:ext>
              </a:extLst>
            </p:cNvPr>
            <p:cNvSpPr/>
            <p:nvPr/>
          </p:nvSpPr>
          <p:spPr>
            <a:xfrm>
              <a:off x="5193184" y="8842546"/>
              <a:ext cx="1326808" cy="1326808"/>
            </a:xfrm>
            <a:prstGeom prst="rect">
              <a:avLst/>
            </a:prstGeom>
            <a:solidFill>
              <a:srgbClr val="FFFFFF"/>
            </a:solidFill>
            <a:ln w="22225" cap="flat" cmpd="sng" algn="ctr">
              <a:solidFill>
                <a:srgbClr val="B2B2B2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F6FD25E9-4675-45B4-8E93-B9D3CD9C8A2E}"/>
                </a:ext>
              </a:extLst>
            </p:cNvPr>
            <p:cNvSpPr/>
            <p:nvPr/>
          </p:nvSpPr>
          <p:spPr>
            <a:xfrm>
              <a:off x="6624380" y="8842546"/>
              <a:ext cx="1326808" cy="1326808"/>
            </a:xfrm>
            <a:prstGeom prst="rect">
              <a:avLst/>
            </a:prstGeom>
            <a:solidFill>
              <a:srgbClr val="FFFFFF"/>
            </a:solidFill>
            <a:ln w="22225" cap="flat" cmpd="sng" algn="ctr">
              <a:solidFill>
                <a:srgbClr val="B2B2B2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8B798913-8810-438F-968F-4E7860C454DC}"/>
                </a:ext>
              </a:extLst>
            </p:cNvPr>
            <p:cNvSpPr/>
            <p:nvPr/>
          </p:nvSpPr>
          <p:spPr>
            <a:xfrm>
              <a:off x="8055576" y="8842546"/>
              <a:ext cx="1326808" cy="1326808"/>
            </a:xfrm>
            <a:prstGeom prst="rect">
              <a:avLst/>
            </a:prstGeom>
            <a:solidFill>
              <a:srgbClr val="FFFFFF"/>
            </a:solidFill>
            <a:ln w="22225" cap="flat" cmpd="sng" algn="ctr">
              <a:solidFill>
                <a:srgbClr val="B2B2B2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5CAA6E55-6800-49A7-BC6D-E676C5A4F217}"/>
                </a:ext>
              </a:extLst>
            </p:cNvPr>
            <p:cNvSpPr/>
            <p:nvPr/>
          </p:nvSpPr>
          <p:spPr>
            <a:xfrm>
              <a:off x="9486772" y="8842546"/>
              <a:ext cx="1326808" cy="1326808"/>
            </a:xfrm>
            <a:prstGeom prst="rect">
              <a:avLst/>
            </a:prstGeom>
            <a:solidFill>
              <a:srgbClr val="FFFFFF"/>
            </a:solidFill>
            <a:ln w="22225" cap="flat" cmpd="sng" algn="ctr">
              <a:solidFill>
                <a:srgbClr val="B2B2B2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3E82FE33-F914-4727-BC73-E1E1223D2C5C}"/>
                </a:ext>
              </a:extLst>
            </p:cNvPr>
            <p:cNvSpPr/>
            <p:nvPr/>
          </p:nvSpPr>
          <p:spPr>
            <a:xfrm>
              <a:off x="10917968" y="8842546"/>
              <a:ext cx="1326808" cy="1326808"/>
            </a:xfrm>
            <a:prstGeom prst="rect">
              <a:avLst/>
            </a:prstGeom>
            <a:solidFill>
              <a:srgbClr val="FFFFFF"/>
            </a:solidFill>
            <a:ln w="22225" cap="flat" cmpd="sng" algn="ctr">
              <a:solidFill>
                <a:srgbClr val="B2B2B2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810014B9-5455-46FB-A2FE-0DD73FD9E300}"/>
                </a:ext>
              </a:extLst>
            </p:cNvPr>
            <p:cNvSpPr/>
            <p:nvPr/>
          </p:nvSpPr>
          <p:spPr>
            <a:xfrm>
              <a:off x="12349164" y="8842546"/>
              <a:ext cx="1326808" cy="1326808"/>
            </a:xfrm>
            <a:prstGeom prst="rect">
              <a:avLst/>
            </a:prstGeom>
            <a:solidFill>
              <a:srgbClr val="FFFFFF"/>
            </a:solidFill>
            <a:ln w="22225" cap="flat" cmpd="sng" algn="ctr">
              <a:solidFill>
                <a:srgbClr val="B2B2B2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95B5000A-EBAD-40DC-82F1-DAE498750943}"/>
                </a:ext>
              </a:extLst>
            </p:cNvPr>
            <p:cNvSpPr/>
            <p:nvPr/>
          </p:nvSpPr>
          <p:spPr>
            <a:xfrm>
              <a:off x="13780360" y="8842546"/>
              <a:ext cx="1326808" cy="1326808"/>
            </a:xfrm>
            <a:prstGeom prst="rect">
              <a:avLst/>
            </a:prstGeom>
            <a:solidFill>
              <a:srgbClr val="FFFFFF"/>
            </a:solidFill>
            <a:ln w="22225" cap="flat" cmpd="sng" algn="ctr">
              <a:solidFill>
                <a:srgbClr val="B2B2B2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1BAE2AB5-7AE8-475E-802E-EAC3AF493CC5}"/>
                </a:ext>
              </a:extLst>
            </p:cNvPr>
            <p:cNvSpPr/>
            <p:nvPr/>
          </p:nvSpPr>
          <p:spPr>
            <a:xfrm>
              <a:off x="15211552" y="8842546"/>
              <a:ext cx="1326808" cy="1326808"/>
            </a:xfrm>
            <a:prstGeom prst="rect">
              <a:avLst/>
            </a:prstGeom>
            <a:solidFill>
              <a:srgbClr val="FFFFFF"/>
            </a:solidFill>
            <a:ln w="22225" cap="flat" cmpd="sng" algn="ctr">
              <a:solidFill>
                <a:srgbClr val="B2B2B2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</p:grp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3DDE1385-46CB-4B16-954B-B25667B92BA1}"/>
              </a:ext>
            </a:extLst>
          </p:cNvPr>
          <p:cNvCxnSpPr>
            <a:cxnSpLocks/>
          </p:cNvCxnSpPr>
          <p:nvPr/>
        </p:nvCxnSpPr>
        <p:spPr>
          <a:xfrm>
            <a:off x="2959615" y="3000225"/>
            <a:ext cx="908988" cy="1"/>
          </a:xfrm>
          <a:prstGeom prst="straightConnector1">
            <a:avLst/>
          </a:prstGeom>
          <a:noFill/>
          <a:ln w="50800" cap="flat" cmpd="sng" algn="ctr">
            <a:solidFill>
              <a:srgbClr val="000000"/>
            </a:solidFill>
            <a:prstDash val="solid"/>
            <a:headEnd type="triangle" w="lg" len="lg"/>
            <a:tailEnd type="triangle" w="lg" len="lg"/>
          </a:ln>
          <a:effectLst/>
        </p:spPr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2DAF0B2-38A4-42AD-B3F9-F8269953B2AD}"/>
              </a:ext>
            </a:extLst>
          </p:cNvPr>
          <p:cNvSpPr txBox="1"/>
          <p:nvPr/>
        </p:nvSpPr>
        <p:spPr>
          <a:xfrm>
            <a:off x="2656503" y="3172313"/>
            <a:ext cx="1636438" cy="40011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 defTabSz="914400">
              <a:defRPr/>
            </a:pP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Batch size</a:t>
            </a:r>
            <a:endParaRPr lang="ko-KR" altLang="en-US" sz="2000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F489F50-D495-4A3D-89EE-FDB831F4F7DD}"/>
              </a:ext>
            </a:extLst>
          </p:cNvPr>
          <p:cNvSpPr txBox="1"/>
          <p:nvPr/>
        </p:nvSpPr>
        <p:spPr>
          <a:xfrm>
            <a:off x="685703" y="1993995"/>
            <a:ext cx="2088812" cy="58477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 defTabSz="914400">
              <a:defRPr/>
            </a:pPr>
            <a:r>
              <a:rPr lang="en-US" altLang="ko-KR" sz="3200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Dataset</a:t>
            </a:r>
            <a:endParaRPr lang="ko-KR" altLang="en-US" sz="3200" b="1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CE55736-0830-4991-A317-D7DEDB96FC03}"/>
              </a:ext>
            </a:extLst>
          </p:cNvPr>
          <p:cNvSpPr txBox="1"/>
          <p:nvPr/>
        </p:nvSpPr>
        <p:spPr>
          <a:xfrm>
            <a:off x="678107" y="3836445"/>
            <a:ext cx="5032131" cy="2341154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defTabSz="914400">
              <a:lnSpc>
                <a:spcPct val="150000"/>
              </a:lnSpc>
              <a:defRPr/>
            </a:pP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Example)</a:t>
            </a:r>
          </a:p>
          <a:p>
            <a:pPr defTabSz="914400">
              <a:lnSpc>
                <a:spcPct val="150000"/>
              </a:lnSpc>
              <a:defRPr/>
            </a:pP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Dataset 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전체 샘플 개수 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: 500</a:t>
            </a:r>
          </a:p>
          <a:p>
            <a:pPr defTabSz="914400">
              <a:lnSpc>
                <a:spcPct val="150000"/>
              </a:lnSpc>
              <a:defRPr/>
            </a:pP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Batch size : 10</a:t>
            </a:r>
          </a:p>
          <a:p>
            <a:pPr defTabSz="914400">
              <a:lnSpc>
                <a:spcPct val="150000"/>
              </a:lnSpc>
              <a:defRPr/>
            </a:pP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Iteration (step) : 50</a:t>
            </a:r>
          </a:p>
          <a:p>
            <a:pPr defTabSz="914400">
              <a:lnSpc>
                <a:spcPct val="150000"/>
              </a:lnSpc>
              <a:defRPr/>
            </a:pP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1epoch = 50 iterations</a:t>
            </a:r>
            <a:endParaRPr lang="ko-KR" altLang="en-US" sz="2000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574BB598-3601-431A-BA5A-BBC9AA121F25}"/>
              </a:ext>
            </a:extLst>
          </p:cNvPr>
          <p:cNvCxnSpPr>
            <a:cxnSpLocks/>
          </p:cNvCxnSpPr>
          <p:nvPr/>
        </p:nvCxnSpPr>
        <p:spPr>
          <a:xfrm>
            <a:off x="2943578" y="3931869"/>
            <a:ext cx="8453635" cy="1"/>
          </a:xfrm>
          <a:prstGeom prst="straightConnector1">
            <a:avLst/>
          </a:prstGeom>
          <a:noFill/>
          <a:ln w="50800" cap="flat" cmpd="sng" algn="ctr">
            <a:solidFill>
              <a:srgbClr val="000000"/>
            </a:solidFill>
            <a:prstDash val="solid"/>
            <a:headEnd type="triangle" w="lg" len="lg"/>
            <a:tailEnd type="triangle" w="lg" len="lg"/>
          </a:ln>
          <a:effectLst/>
        </p:spPr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B3C9489C-E1A5-4684-9125-ED518FD60390}"/>
              </a:ext>
            </a:extLst>
          </p:cNvPr>
          <p:cNvSpPr txBox="1"/>
          <p:nvPr/>
        </p:nvSpPr>
        <p:spPr>
          <a:xfrm>
            <a:off x="6433948" y="4059349"/>
            <a:ext cx="1636438" cy="40011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 defTabSz="914400">
              <a:defRPr/>
            </a:pP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Epoch</a:t>
            </a:r>
            <a:endParaRPr lang="ko-KR" altLang="en-US" sz="2000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30" name="화살표: 위로 구부러짐 29">
            <a:extLst>
              <a:ext uri="{FF2B5EF4-FFF2-40B4-BE49-F238E27FC236}">
                <a16:creationId xmlns:a16="http://schemas.microsoft.com/office/drawing/2014/main" id="{B6881F53-1DD9-40F3-9C1F-780EDA0BAA7B}"/>
              </a:ext>
            </a:extLst>
          </p:cNvPr>
          <p:cNvSpPr/>
          <p:nvPr/>
        </p:nvSpPr>
        <p:spPr>
          <a:xfrm>
            <a:off x="6094460" y="2888942"/>
            <a:ext cx="626265" cy="244651"/>
          </a:xfrm>
          <a:prstGeom prst="curvedUpArrow">
            <a:avLst>
              <a:gd name="adj1" fmla="val 25000"/>
              <a:gd name="adj2" fmla="val 56606"/>
              <a:gd name="adj3" fmla="val 25000"/>
            </a:avLst>
          </a:prstGeom>
          <a:solidFill>
            <a:srgbClr val="000000"/>
          </a:solidFill>
          <a:ln w="222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CDE78CC-3B28-44D4-A4A5-FCCA111B0C01}"/>
              </a:ext>
            </a:extLst>
          </p:cNvPr>
          <p:cNvSpPr txBox="1"/>
          <p:nvPr/>
        </p:nvSpPr>
        <p:spPr>
          <a:xfrm>
            <a:off x="5540857" y="3128559"/>
            <a:ext cx="1636438" cy="70788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 defTabSz="914400">
              <a:defRPr/>
            </a:pP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Iteration (step)</a:t>
            </a:r>
            <a:endParaRPr lang="ko-KR" altLang="en-US" sz="2000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476515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46113E0-651C-434D-AA66-5783DBDBCC75}"/>
              </a:ext>
            </a:extLst>
          </p:cNvPr>
          <p:cNvSpPr txBox="1"/>
          <p:nvPr/>
        </p:nvSpPr>
        <p:spPr>
          <a:xfrm>
            <a:off x="1766129" y="1144992"/>
            <a:ext cx="8622471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Epoch, Batch size, Iteration (step)</a:t>
            </a:r>
            <a:endParaRPr kumimoji="0" lang="ko-Kore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E0BC3A7-FA8C-42A4-AD1C-8A2C8235407E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67BB9CCF-CD96-4DFA-82C9-AD5F485D1A1F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100CBAEA-E4B7-4E5A-B98C-2714D3AED713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A478D0A-006F-4DBE-9DA1-EA9225A1C6A6}"/>
              </a:ext>
            </a:extLst>
          </p:cNvPr>
          <p:cNvGrpSpPr/>
          <p:nvPr/>
        </p:nvGrpSpPr>
        <p:grpSpPr>
          <a:xfrm>
            <a:off x="2879403" y="1852190"/>
            <a:ext cx="8453885" cy="920978"/>
            <a:chOff x="2090334" y="8712200"/>
            <a:chExt cx="14572066" cy="1587500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A1017B6E-0906-4F6A-B566-C42F7520FBE2}"/>
                </a:ext>
              </a:extLst>
            </p:cNvPr>
            <p:cNvSpPr/>
            <p:nvPr/>
          </p:nvSpPr>
          <p:spPr>
            <a:xfrm>
              <a:off x="2090334" y="8712200"/>
              <a:ext cx="14572066" cy="1587500"/>
            </a:xfrm>
            <a:prstGeom prst="rect">
              <a:avLst/>
            </a:prstGeom>
            <a:solidFill>
              <a:srgbClr val="B2B2B2"/>
            </a:solidFill>
            <a:ln w="22225" cap="flat" cmpd="sng" algn="ctr">
              <a:solidFill>
                <a:srgbClr val="B2B2B2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ABC88AD7-6EE0-4408-9962-3D8D0259B5C2}"/>
                </a:ext>
              </a:extLst>
            </p:cNvPr>
            <p:cNvSpPr/>
            <p:nvPr/>
          </p:nvSpPr>
          <p:spPr>
            <a:xfrm>
              <a:off x="2330792" y="8842546"/>
              <a:ext cx="1326808" cy="1326808"/>
            </a:xfrm>
            <a:prstGeom prst="rect">
              <a:avLst/>
            </a:prstGeom>
            <a:solidFill>
              <a:srgbClr val="FFFFFF"/>
            </a:solidFill>
            <a:ln w="22225" cap="flat" cmpd="sng" algn="ctr">
              <a:solidFill>
                <a:srgbClr val="B2B2B2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F7290B7F-BF76-433D-A849-C0D693C829F0}"/>
                </a:ext>
              </a:extLst>
            </p:cNvPr>
            <p:cNvSpPr/>
            <p:nvPr/>
          </p:nvSpPr>
          <p:spPr>
            <a:xfrm>
              <a:off x="3761988" y="8842546"/>
              <a:ext cx="1326808" cy="1326808"/>
            </a:xfrm>
            <a:prstGeom prst="rect">
              <a:avLst/>
            </a:prstGeom>
            <a:solidFill>
              <a:srgbClr val="FFFFFF"/>
            </a:solidFill>
            <a:ln w="22225" cap="flat" cmpd="sng" algn="ctr">
              <a:solidFill>
                <a:srgbClr val="B2B2B2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0E9D16D6-2ABF-4E61-9553-B504165D6905}"/>
                </a:ext>
              </a:extLst>
            </p:cNvPr>
            <p:cNvSpPr/>
            <p:nvPr/>
          </p:nvSpPr>
          <p:spPr>
            <a:xfrm>
              <a:off x="5193184" y="8842546"/>
              <a:ext cx="1326808" cy="1326808"/>
            </a:xfrm>
            <a:prstGeom prst="rect">
              <a:avLst/>
            </a:prstGeom>
            <a:solidFill>
              <a:srgbClr val="FFFFFF"/>
            </a:solidFill>
            <a:ln w="22225" cap="flat" cmpd="sng" algn="ctr">
              <a:solidFill>
                <a:srgbClr val="B2B2B2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F6FD25E9-4675-45B4-8E93-B9D3CD9C8A2E}"/>
                </a:ext>
              </a:extLst>
            </p:cNvPr>
            <p:cNvSpPr/>
            <p:nvPr/>
          </p:nvSpPr>
          <p:spPr>
            <a:xfrm>
              <a:off x="6624380" y="8842546"/>
              <a:ext cx="1326808" cy="1326808"/>
            </a:xfrm>
            <a:prstGeom prst="rect">
              <a:avLst/>
            </a:prstGeom>
            <a:solidFill>
              <a:srgbClr val="FFFFFF"/>
            </a:solidFill>
            <a:ln w="22225" cap="flat" cmpd="sng" algn="ctr">
              <a:solidFill>
                <a:srgbClr val="B2B2B2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8B798913-8810-438F-968F-4E7860C454DC}"/>
                </a:ext>
              </a:extLst>
            </p:cNvPr>
            <p:cNvSpPr/>
            <p:nvPr/>
          </p:nvSpPr>
          <p:spPr>
            <a:xfrm>
              <a:off x="8055576" y="8842546"/>
              <a:ext cx="1326808" cy="1326808"/>
            </a:xfrm>
            <a:prstGeom prst="rect">
              <a:avLst/>
            </a:prstGeom>
            <a:solidFill>
              <a:srgbClr val="FFFFFF"/>
            </a:solidFill>
            <a:ln w="22225" cap="flat" cmpd="sng" algn="ctr">
              <a:solidFill>
                <a:srgbClr val="B2B2B2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5CAA6E55-6800-49A7-BC6D-E676C5A4F217}"/>
                </a:ext>
              </a:extLst>
            </p:cNvPr>
            <p:cNvSpPr/>
            <p:nvPr/>
          </p:nvSpPr>
          <p:spPr>
            <a:xfrm>
              <a:off x="9486772" y="8842546"/>
              <a:ext cx="1326808" cy="1326808"/>
            </a:xfrm>
            <a:prstGeom prst="rect">
              <a:avLst/>
            </a:prstGeom>
            <a:solidFill>
              <a:srgbClr val="FFFFFF"/>
            </a:solidFill>
            <a:ln w="22225" cap="flat" cmpd="sng" algn="ctr">
              <a:solidFill>
                <a:srgbClr val="B2B2B2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3E82FE33-F914-4727-BC73-E1E1223D2C5C}"/>
                </a:ext>
              </a:extLst>
            </p:cNvPr>
            <p:cNvSpPr/>
            <p:nvPr/>
          </p:nvSpPr>
          <p:spPr>
            <a:xfrm>
              <a:off x="10917968" y="8842546"/>
              <a:ext cx="1326808" cy="1326808"/>
            </a:xfrm>
            <a:prstGeom prst="rect">
              <a:avLst/>
            </a:prstGeom>
            <a:solidFill>
              <a:srgbClr val="FFFFFF"/>
            </a:solidFill>
            <a:ln w="22225" cap="flat" cmpd="sng" algn="ctr">
              <a:solidFill>
                <a:srgbClr val="B2B2B2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810014B9-5455-46FB-A2FE-0DD73FD9E300}"/>
                </a:ext>
              </a:extLst>
            </p:cNvPr>
            <p:cNvSpPr/>
            <p:nvPr/>
          </p:nvSpPr>
          <p:spPr>
            <a:xfrm>
              <a:off x="12349164" y="8842546"/>
              <a:ext cx="1326808" cy="1326808"/>
            </a:xfrm>
            <a:prstGeom prst="rect">
              <a:avLst/>
            </a:prstGeom>
            <a:solidFill>
              <a:srgbClr val="FFFFFF"/>
            </a:solidFill>
            <a:ln w="22225" cap="flat" cmpd="sng" algn="ctr">
              <a:solidFill>
                <a:srgbClr val="B2B2B2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95B5000A-EBAD-40DC-82F1-DAE498750943}"/>
                </a:ext>
              </a:extLst>
            </p:cNvPr>
            <p:cNvSpPr/>
            <p:nvPr/>
          </p:nvSpPr>
          <p:spPr>
            <a:xfrm>
              <a:off x="13780360" y="8842546"/>
              <a:ext cx="1326808" cy="1326808"/>
            </a:xfrm>
            <a:prstGeom prst="rect">
              <a:avLst/>
            </a:prstGeom>
            <a:solidFill>
              <a:srgbClr val="FFFFFF"/>
            </a:solidFill>
            <a:ln w="22225" cap="flat" cmpd="sng" algn="ctr">
              <a:solidFill>
                <a:srgbClr val="B2B2B2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1BAE2AB5-7AE8-475E-802E-EAC3AF493CC5}"/>
                </a:ext>
              </a:extLst>
            </p:cNvPr>
            <p:cNvSpPr/>
            <p:nvPr/>
          </p:nvSpPr>
          <p:spPr>
            <a:xfrm>
              <a:off x="15211552" y="8842546"/>
              <a:ext cx="1326808" cy="1326808"/>
            </a:xfrm>
            <a:prstGeom prst="rect">
              <a:avLst/>
            </a:prstGeom>
            <a:solidFill>
              <a:srgbClr val="FFFFFF"/>
            </a:solidFill>
            <a:ln w="22225" cap="flat" cmpd="sng" algn="ctr">
              <a:solidFill>
                <a:srgbClr val="B2B2B2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</p:grp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3DDE1385-46CB-4B16-954B-B25667B92BA1}"/>
              </a:ext>
            </a:extLst>
          </p:cNvPr>
          <p:cNvCxnSpPr>
            <a:cxnSpLocks/>
          </p:cNvCxnSpPr>
          <p:nvPr/>
        </p:nvCxnSpPr>
        <p:spPr>
          <a:xfrm>
            <a:off x="2959615" y="3000225"/>
            <a:ext cx="908988" cy="1"/>
          </a:xfrm>
          <a:prstGeom prst="straightConnector1">
            <a:avLst/>
          </a:prstGeom>
          <a:noFill/>
          <a:ln w="50800" cap="flat" cmpd="sng" algn="ctr">
            <a:solidFill>
              <a:srgbClr val="000000"/>
            </a:solidFill>
            <a:prstDash val="solid"/>
            <a:headEnd type="triangle" w="lg" len="lg"/>
            <a:tailEnd type="triangle" w="lg" len="lg"/>
          </a:ln>
          <a:effectLst/>
        </p:spPr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2DAF0B2-38A4-42AD-B3F9-F8269953B2AD}"/>
              </a:ext>
            </a:extLst>
          </p:cNvPr>
          <p:cNvSpPr txBox="1"/>
          <p:nvPr/>
        </p:nvSpPr>
        <p:spPr>
          <a:xfrm>
            <a:off x="2656503" y="3172313"/>
            <a:ext cx="1636438" cy="40011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 defTabSz="914400">
              <a:defRPr/>
            </a:pP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Batch size</a:t>
            </a:r>
            <a:endParaRPr lang="ko-KR" altLang="en-US" sz="2000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F489F50-D495-4A3D-89EE-FDB831F4F7DD}"/>
              </a:ext>
            </a:extLst>
          </p:cNvPr>
          <p:cNvSpPr txBox="1"/>
          <p:nvPr/>
        </p:nvSpPr>
        <p:spPr>
          <a:xfrm>
            <a:off x="685703" y="1993995"/>
            <a:ext cx="2088812" cy="58477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 defTabSz="914400">
              <a:defRPr/>
            </a:pPr>
            <a:r>
              <a:rPr lang="en-US" altLang="ko-KR" sz="3200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Dataset</a:t>
            </a:r>
            <a:endParaRPr lang="ko-KR" altLang="en-US" sz="3200" b="1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574BB598-3601-431A-BA5A-BBC9AA121F25}"/>
              </a:ext>
            </a:extLst>
          </p:cNvPr>
          <p:cNvCxnSpPr>
            <a:cxnSpLocks/>
          </p:cNvCxnSpPr>
          <p:nvPr/>
        </p:nvCxnSpPr>
        <p:spPr>
          <a:xfrm>
            <a:off x="2943578" y="3931869"/>
            <a:ext cx="8453635" cy="1"/>
          </a:xfrm>
          <a:prstGeom prst="straightConnector1">
            <a:avLst/>
          </a:prstGeom>
          <a:noFill/>
          <a:ln w="50800" cap="flat" cmpd="sng" algn="ctr">
            <a:solidFill>
              <a:srgbClr val="000000"/>
            </a:solidFill>
            <a:prstDash val="solid"/>
            <a:headEnd type="triangle" w="lg" len="lg"/>
            <a:tailEnd type="triangle" w="lg" len="lg"/>
          </a:ln>
          <a:effectLst/>
        </p:spPr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B3C9489C-E1A5-4684-9125-ED518FD60390}"/>
              </a:ext>
            </a:extLst>
          </p:cNvPr>
          <p:cNvSpPr txBox="1"/>
          <p:nvPr/>
        </p:nvSpPr>
        <p:spPr>
          <a:xfrm>
            <a:off x="6433948" y="4059349"/>
            <a:ext cx="1636438" cy="40011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 defTabSz="914400">
              <a:defRPr/>
            </a:pP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Epoch</a:t>
            </a:r>
            <a:endParaRPr lang="ko-KR" altLang="en-US" sz="2000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30" name="화살표: 위로 구부러짐 29">
            <a:extLst>
              <a:ext uri="{FF2B5EF4-FFF2-40B4-BE49-F238E27FC236}">
                <a16:creationId xmlns:a16="http://schemas.microsoft.com/office/drawing/2014/main" id="{B6881F53-1DD9-40F3-9C1F-780EDA0BAA7B}"/>
              </a:ext>
            </a:extLst>
          </p:cNvPr>
          <p:cNvSpPr/>
          <p:nvPr/>
        </p:nvSpPr>
        <p:spPr>
          <a:xfrm>
            <a:off x="6094460" y="2888942"/>
            <a:ext cx="626265" cy="244651"/>
          </a:xfrm>
          <a:prstGeom prst="curvedUpArrow">
            <a:avLst>
              <a:gd name="adj1" fmla="val 25000"/>
              <a:gd name="adj2" fmla="val 56606"/>
              <a:gd name="adj3" fmla="val 25000"/>
            </a:avLst>
          </a:prstGeom>
          <a:solidFill>
            <a:srgbClr val="000000"/>
          </a:solidFill>
          <a:ln w="222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CDE78CC-3B28-44D4-A4A5-FCCA111B0C01}"/>
              </a:ext>
            </a:extLst>
          </p:cNvPr>
          <p:cNvSpPr txBox="1"/>
          <p:nvPr/>
        </p:nvSpPr>
        <p:spPr>
          <a:xfrm>
            <a:off x="5540857" y="3128559"/>
            <a:ext cx="1636438" cy="70788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 defTabSz="914400">
              <a:defRPr/>
            </a:pP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Iteration (step)</a:t>
            </a:r>
            <a:endParaRPr lang="ko-KR" altLang="en-US" sz="2000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5912079-28EC-428D-8DA4-6E6E3ABBC03D}"/>
              </a:ext>
            </a:extLst>
          </p:cNvPr>
          <p:cNvSpPr txBox="1"/>
          <p:nvPr/>
        </p:nvSpPr>
        <p:spPr>
          <a:xfrm>
            <a:off x="685703" y="4586938"/>
            <a:ext cx="16726108" cy="1417824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연습 문제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Dataset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전체 샘플 개수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: 1125, Batch size : 16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일 때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1epoch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을 돌려면 몇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iteration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이 필요할까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?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* 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전체 데이터셋 개수와 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Batch size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가 나누어 떨어지지 않을 땐 어떻게 할까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?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0214859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extBox 151">
            <a:extLst>
              <a:ext uri="{FF2B5EF4-FFF2-40B4-BE49-F238E27FC236}">
                <a16:creationId xmlns:a16="http://schemas.microsoft.com/office/drawing/2014/main" id="{26D3E4B5-70F4-4BBD-B32E-C2BA936F726F}"/>
              </a:ext>
            </a:extLst>
          </p:cNvPr>
          <p:cNvSpPr txBox="1"/>
          <p:nvPr/>
        </p:nvSpPr>
        <p:spPr>
          <a:xfrm>
            <a:off x="563842" y="2582472"/>
            <a:ext cx="7370682" cy="64633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ko-KR" altLang="en-US" sz="3600" b="0" dirty="0">
                <a:solidFill>
                  <a:schemeClr val="bg1">
                    <a:lumMod val="75000"/>
                    <a:lumOff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코딩 실</a:t>
            </a:r>
            <a:r>
              <a:rPr lang="ko-KR" altLang="en-US" sz="3600" dirty="0">
                <a:solidFill>
                  <a:schemeClr val="bg1">
                    <a:lumMod val="75000"/>
                    <a:lumOff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습 </a:t>
            </a:r>
            <a:r>
              <a:rPr lang="en-US" altLang="ko-KR" sz="3600" dirty="0">
                <a:solidFill>
                  <a:schemeClr val="bg1">
                    <a:lumMod val="75000"/>
                    <a:lumOff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–</a:t>
            </a:r>
            <a:r>
              <a:rPr lang="ko-KR" altLang="en-US" sz="3600" dirty="0">
                <a:solidFill>
                  <a:schemeClr val="bg1">
                    <a:lumMod val="75000"/>
                    <a:lumOff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en-US" altLang="ko-KR" sz="36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Colab</a:t>
            </a:r>
            <a:r>
              <a:rPr lang="en-US" altLang="ko-KR" sz="3600" dirty="0">
                <a:solidFill>
                  <a:schemeClr val="bg1">
                    <a:lumMod val="75000"/>
                    <a:lumOff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ko-KR" altLang="en-US" sz="36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익숙해지기</a:t>
            </a:r>
            <a:r>
              <a:rPr lang="ko-KR" altLang="en-US" sz="3600" dirty="0">
                <a:solidFill>
                  <a:schemeClr val="bg1">
                    <a:lumMod val="75000"/>
                    <a:lumOff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endParaRPr lang="ko-KR" altLang="en-US" sz="3600" b="0" dirty="0">
              <a:solidFill>
                <a:schemeClr val="bg1">
                  <a:lumMod val="75000"/>
                  <a:lumOff val="2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DE26C5D-E817-4A57-BDD0-CBE5601DFECF}"/>
              </a:ext>
            </a:extLst>
          </p:cNvPr>
          <p:cNvSpPr txBox="1"/>
          <p:nvPr/>
        </p:nvSpPr>
        <p:spPr>
          <a:xfrm>
            <a:off x="1426804" y="3604763"/>
            <a:ext cx="4541739" cy="461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endParaRPr lang="en-US" altLang="ko-KR" sz="2400" b="1" kern="1200" dirty="0">
              <a:solidFill>
                <a:schemeClr val="bg1">
                  <a:lumMod val="85000"/>
                  <a:lumOff val="15000"/>
                </a:schemeClr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60706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67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7A8CEA3-60C3-66B7-9C86-4FDC7A2A750F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F496130-298C-6B01-9986-DF44050EE2D2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2400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Colab</a:t>
              </a: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이란</a:t>
              </a:r>
              <a:r>
                <a:rPr lang="en-US" altLang="ko-KR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?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08249AC9-4543-6AF2-C1A9-F50241BD5645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82E90DAF-3C9A-6A94-EB5A-8936710A87A9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7AD82408-5AC5-E2AD-F58A-0F2CD78C3D93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0A65DB5C-123A-5DFA-CDE0-E631ABE2AE03}"/>
              </a:ext>
            </a:extLst>
          </p:cNvPr>
          <p:cNvSpPr txBox="1"/>
          <p:nvPr/>
        </p:nvSpPr>
        <p:spPr>
          <a:xfrm>
            <a:off x="1268289" y="1956462"/>
            <a:ext cx="6158671" cy="227466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구글에서 개발한 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Google </a:t>
            </a:r>
            <a:r>
              <a:rPr kumimoji="0" lang="en-US" altLang="ko-KR" sz="2000" b="1" i="0" u="none" strike="noStrike" kern="0" cap="none" spc="0" normalizeH="0" baseline="0" noProof="0" dirty="0" err="1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Colaboratory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의 약자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000" b="1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웹 브라우저 상에서 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Python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을 실행할 수 있게 하는 서비스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00" b="1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GPU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무료 사용 가능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00" b="1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</a:t>
            </a:r>
            <a:r>
              <a:rPr kumimoji="0" lang="en-US" altLang="ko-KR" sz="2000" b="1" i="0" u="none" strike="noStrike" kern="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Jupyter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Notebook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보다 설치 및 사용 간편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)</a:t>
            </a:r>
          </a:p>
        </p:txBody>
      </p:sp>
      <p:pic>
        <p:nvPicPr>
          <p:cNvPr id="11" name="Picture 2" descr="python] Google colab/Jupyter Lab에서 첫 프로젝트 열기">
            <a:extLst>
              <a:ext uri="{FF2B5EF4-FFF2-40B4-BE49-F238E27FC236}">
                <a16:creationId xmlns:a16="http://schemas.microsoft.com/office/drawing/2014/main" id="{486CD271-7DA9-4EAA-B322-B6279AA145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4215" y="2191234"/>
            <a:ext cx="3711485" cy="24755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745337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68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7A8CEA3-60C3-66B7-9C86-4FDC7A2A750F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F496130-298C-6B01-9986-DF44050EE2D2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2400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Colab</a:t>
              </a:r>
              <a:r>
                <a:rPr lang="en-US" altLang="ko-KR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 </a:t>
              </a: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시작하기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08249AC9-4543-6AF2-C1A9-F50241BD5645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82E90DAF-3C9A-6A94-EB5A-8936710A87A9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7AD82408-5AC5-E2AD-F58A-0F2CD78C3D93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0A65DB5C-123A-5DFA-CDE0-E631ABE2AE03}"/>
              </a:ext>
            </a:extLst>
          </p:cNvPr>
          <p:cNvSpPr txBox="1"/>
          <p:nvPr/>
        </p:nvSpPr>
        <p:spPr>
          <a:xfrm>
            <a:off x="1268289" y="1883983"/>
            <a:ext cx="6158671" cy="150521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본인 구글 드라이브 접속 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우클릭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&gt; </a:t>
            </a:r>
            <a:r>
              <a:rPr kumimoji="0" lang="ko-KR" altLang="en-US" sz="2000" b="1" i="0" u="none" strike="noStrike" kern="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더보기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&gt;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연결할 앱 </a:t>
            </a:r>
            <a:r>
              <a:rPr kumimoji="0" lang="ko-KR" altLang="en-US" sz="2000" b="1" i="0" u="none" strike="noStrike" kern="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더보기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Colaboratory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찾기 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&gt;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설치 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BE36E8B0-564F-4D02-907C-0FE4363BFB7F}"/>
              </a:ext>
            </a:extLst>
          </p:cNvPr>
          <p:cNvGrpSpPr/>
          <p:nvPr/>
        </p:nvGrpSpPr>
        <p:grpSpPr>
          <a:xfrm>
            <a:off x="4983698" y="1634551"/>
            <a:ext cx="6966590" cy="3803126"/>
            <a:chOff x="4719430" y="3460936"/>
            <a:chExt cx="15154844" cy="8273171"/>
          </a:xfrm>
        </p:grpSpPr>
        <p:grpSp>
          <p:nvGrpSpPr>
            <p:cNvPr id="13" name="Group 3">
              <a:extLst>
                <a:ext uri="{FF2B5EF4-FFF2-40B4-BE49-F238E27FC236}">
                  <a16:creationId xmlns:a16="http://schemas.microsoft.com/office/drawing/2014/main" id="{0C149609-4225-4025-ABAA-E61DDB8D4D95}"/>
                </a:ext>
              </a:extLst>
            </p:cNvPr>
            <p:cNvGrpSpPr/>
            <p:nvPr/>
          </p:nvGrpSpPr>
          <p:grpSpPr>
            <a:xfrm>
              <a:off x="4719430" y="3733360"/>
              <a:ext cx="12675435" cy="8000747"/>
              <a:chOff x="139932" y="-133158"/>
              <a:chExt cx="13515116" cy="8530755"/>
            </a:xfrm>
          </p:grpSpPr>
          <p:pic>
            <p:nvPicPr>
              <p:cNvPr id="14" name="Picture 4">
                <a:extLst>
                  <a:ext uri="{FF2B5EF4-FFF2-40B4-BE49-F238E27FC236}">
                    <a16:creationId xmlns:a16="http://schemas.microsoft.com/office/drawing/2014/main" id="{7CBDC715-CB9E-4A25-A841-4E45AC84CBB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39932" y="-133158"/>
                <a:ext cx="13515116" cy="8530755"/>
              </a:xfrm>
              <a:prstGeom prst="rect">
                <a:avLst/>
              </a:prstGeom>
            </p:spPr>
          </p:pic>
          <p:sp>
            <p:nvSpPr>
              <p:cNvPr id="15" name="직사각형 17">
                <a:extLst>
                  <a:ext uri="{FF2B5EF4-FFF2-40B4-BE49-F238E27FC236}">
                    <a16:creationId xmlns:a16="http://schemas.microsoft.com/office/drawing/2014/main" id="{BB502BB0-09C3-4CFD-B8BA-6612044615D7}"/>
                  </a:ext>
                </a:extLst>
              </p:cNvPr>
              <p:cNvSpPr/>
              <p:nvPr/>
            </p:nvSpPr>
            <p:spPr>
              <a:xfrm>
                <a:off x="6198362" y="7378048"/>
                <a:ext cx="2452375" cy="288474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/>
              </a:p>
            </p:txBody>
          </p:sp>
        </p:grpSp>
        <p:grpSp>
          <p:nvGrpSpPr>
            <p:cNvPr id="16" name="Group 6">
              <a:extLst>
                <a:ext uri="{FF2B5EF4-FFF2-40B4-BE49-F238E27FC236}">
                  <a16:creationId xmlns:a16="http://schemas.microsoft.com/office/drawing/2014/main" id="{C3255442-BD9D-412B-911A-3F92205FBBB2}"/>
                </a:ext>
              </a:extLst>
            </p:cNvPr>
            <p:cNvGrpSpPr/>
            <p:nvPr/>
          </p:nvGrpSpPr>
          <p:grpSpPr>
            <a:xfrm>
              <a:off x="12701467" y="3460936"/>
              <a:ext cx="7172807" cy="4146698"/>
              <a:chOff x="13147193" y="3147237"/>
              <a:chExt cx="7172807" cy="4146698"/>
            </a:xfrm>
          </p:grpSpPr>
          <p:pic>
            <p:nvPicPr>
              <p:cNvPr id="17" name="Picture 7">
                <a:extLst>
                  <a:ext uri="{FF2B5EF4-FFF2-40B4-BE49-F238E27FC236}">
                    <a16:creationId xmlns:a16="http://schemas.microsoft.com/office/drawing/2014/main" id="{2B7EA8B1-92B5-4B6D-B76C-7889C93FF0E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18175" t="22330" r="18105" b="17937"/>
              <a:stretch/>
            </p:blipFill>
            <p:spPr>
              <a:xfrm>
                <a:off x="13311963" y="3147237"/>
                <a:ext cx="7008037" cy="4146698"/>
              </a:xfrm>
              <a:prstGeom prst="rect">
                <a:avLst/>
              </a:prstGeom>
              <a:ln>
                <a:solidFill>
                  <a:schemeClr val="accent1"/>
                </a:solidFill>
              </a:ln>
            </p:spPr>
          </p:pic>
          <p:sp>
            <p:nvSpPr>
              <p:cNvPr id="18" name="직사각형 18">
                <a:extLst>
                  <a:ext uri="{FF2B5EF4-FFF2-40B4-BE49-F238E27FC236}">
                    <a16:creationId xmlns:a16="http://schemas.microsoft.com/office/drawing/2014/main" id="{2CD578D4-C367-4E1A-B2CF-F76A776B7294}"/>
                  </a:ext>
                </a:extLst>
              </p:cNvPr>
              <p:cNvSpPr/>
              <p:nvPr/>
            </p:nvSpPr>
            <p:spPr>
              <a:xfrm>
                <a:off x="16321250" y="3240759"/>
                <a:ext cx="1281894" cy="287956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/>
              </a:p>
            </p:txBody>
          </p:sp>
          <p:sp>
            <p:nvSpPr>
              <p:cNvPr id="19" name="직사각형 19">
                <a:extLst>
                  <a:ext uri="{FF2B5EF4-FFF2-40B4-BE49-F238E27FC236}">
                    <a16:creationId xmlns:a16="http://schemas.microsoft.com/office/drawing/2014/main" id="{83C2762A-415F-4C39-8D89-FB1632778F85}"/>
                  </a:ext>
                </a:extLst>
              </p:cNvPr>
              <p:cNvSpPr/>
              <p:nvPr/>
            </p:nvSpPr>
            <p:spPr>
              <a:xfrm>
                <a:off x="13147193" y="4117149"/>
                <a:ext cx="1805583" cy="2222699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7129122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69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7A8CEA3-60C3-66B7-9C86-4FDC7A2A750F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F496130-298C-6B01-9986-DF44050EE2D2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2400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Colab</a:t>
              </a:r>
              <a:r>
                <a:rPr lang="en-US" altLang="ko-KR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 </a:t>
              </a: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생성하기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08249AC9-4543-6AF2-C1A9-F50241BD5645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82E90DAF-3C9A-6A94-EB5A-8936710A87A9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7AD82408-5AC5-E2AD-F58A-0F2CD78C3D93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0A65DB5C-123A-5DFA-CDE0-E631ABE2AE03}"/>
              </a:ext>
            </a:extLst>
          </p:cNvPr>
          <p:cNvSpPr txBox="1"/>
          <p:nvPr/>
        </p:nvSpPr>
        <p:spPr>
          <a:xfrm>
            <a:off x="1268289" y="2114815"/>
            <a:ext cx="6158671" cy="104355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본인 구글 드라이브 접속 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우클릭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&gt; </a:t>
            </a:r>
            <a:r>
              <a:rPr kumimoji="0" lang="ko-KR" altLang="en-US" sz="2000" b="1" i="0" u="none" strike="noStrike" kern="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더보기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&gt; Google </a:t>
            </a:r>
            <a:r>
              <a:rPr kumimoji="0" lang="en-US" altLang="ko-KR" sz="2000" b="1" i="0" u="none" strike="noStrike" kern="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Colaboratory</a:t>
            </a:r>
            <a:endParaRPr kumimoji="0" lang="en-US" altLang="ko-KR" sz="2000" b="1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20" name="Group 3">
            <a:extLst>
              <a:ext uri="{FF2B5EF4-FFF2-40B4-BE49-F238E27FC236}">
                <a16:creationId xmlns:a16="http://schemas.microsoft.com/office/drawing/2014/main" id="{05A8B01B-EC16-47B8-9C8A-B3FF017AAE9A}"/>
              </a:ext>
            </a:extLst>
          </p:cNvPr>
          <p:cNvGrpSpPr/>
          <p:nvPr/>
        </p:nvGrpSpPr>
        <p:grpSpPr>
          <a:xfrm>
            <a:off x="5952846" y="2208106"/>
            <a:ext cx="5870236" cy="3705299"/>
            <a:chOff x="6673813" y="3001621"/>
            <a:chExt cx="13897966" cy="8772411"/>
          </a:xfrm>
        </p:grpSpPr>
        <p:pic>
          <p:nvPicPr>
            <p:cNvPr id="21" name="Picture 4">
              <a:extLst>
                <a:ext uri="{FF2B5EF4-FFF2-40B4-BE49-F238E27FC236}">
                  <a16:creationId xmlns:a16="http://schemas.microsoft.com/office/drawing/2014/main" id="{5BEA89F4-E68E-443E-B398-68BAE33AD32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73813" y="3001621"/>
              <a:ext cx="13897966" cy="8772411"/>
            </a:xfrm>
            <a:prstGeom prst="rect">
              <a:avLst/>
            </a:prstGeom>
          </p:spPr>
        </p:pic>
        <p:sp>
          <p:nvSpPr>
            <p:cNvPr id="22" name="직사각형 11">
              <a:extLst>
                <a:ext uri="{FF2B5EF4-FFF2-40B4-BE49-F238E27FC236}">
                  <a16:creationId xmlns:a16="http://schemas.microsoft.com/office/drawing/2014/main" id="{B873DFDB-BD06-498A-85F7-EFBD7A53B204}"/>
                </a:ext>
              </a:extLst>
            </p:cNvPr>
            <p:cNvSpPr/>
            <p:nvPr/>
          </p:nvSpPr>
          <p:spPr>
            <a:xfrm>
              <a:off x="13411897" y="10264069"/>
              <a:ext cx="2473145" cy="304693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8160559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슬라이드 번호 개체 틀 3">
            <a:extLst>
              <a:ext uri="{FF2B5EF4-FFF2-40B4-BE49-F238E27FC236}">
                <a16:creationId xmlns:a16="http://schemas.microsoft.com/office/drawing/2014/main" id="{C739D293-974B-4715-9489-5738C0C935D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617502" y="4326927"/>
            <a:ext cx="698044" cy="365125"/>
          </a:xfrm>
        </p:spPr>
        <p:txBody>
          <a:bodyPr/>
          <a:lstStyle/>
          <a:p>
            <a:pPr algn="l"/>
            <a:fld id="{B0140D06-49F2-4D5F-BE5A-4D36BC1CD237}" type="slidenum">
              <a:rPr lang="ko-KR" altLang="en-US" sz="110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7</a:t>
            </a:fld>
            <a:endParaRPr lang="ko-KR" altLang="en-US" sz="11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D718709E-20AE-454B-8196-53990F2F28E6}"/>
              </a:ext>
            </a:extLst>
          </p:cNvPr>
          <p:cNvSpPr txBox="1"/>
          <p:nvPr/>
        </p:nvSpPr>
        <p:spPr>
          <a:xfrm>
            <a:off x="1766129" y="1144994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데이터 과학 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(Data Science)</a:t>
            </a:r>
            <a:endParaRPr kumimoji="0" lang="x-none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EF9EE82E-98E4-43D6-8CDF-9861677693A9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4DE83581-CA98-4F9E-9D69-684EF23AB085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85" name="사각형: 둥근 모서리 84">
              <a:extLst>
                <a:ext uri="{FF2B5EF4-FFF2-40B4-BE49-F238E27FC236}">
                  <a16:creationId xmlns:a16="http://schemas.microsoft.com/office/drawing/2014/main" id="{6B7C55BD-2310-4BF4-A392-A977374892DD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93" name="슬라이드 번호 개체 틀 3">
            <a:extLst>
              <a:ext uri="{FF2B5EF4-FFF2-40B4-BE49-F238E27FC236}">
                <a16:creationId xmlns:a16="http://schemas.microsoft.com/office/drawing/2014/main" id="{73950EBF-F543-4965-94A3-89539C81673A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7</a:t>
            </a:fld>
            <a:endParaRPr lang="ko-KR" altLang="en-US" sz="11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83F3EDD2-A243-453B-991D-1BF970F4BCFF}"/>
              </a:ext>
            </a:extLst>
          </p:cNvPr>
          <p:cNvGrpSpPr/>
          <p:nvPr/>
        </p:nvGrpSpPr>
        <p:grpSpPr>
          <a:xfrm>
            <a:off x="1847158" y="1708284"/>
            <a:ext cx="8177375" cy="1275263"/>
            <a:chOff x="725585" y="1154817"/>
            <a:chExt cx="17348496" cy="2384673"/>
          </a:xfrm>
        </p:grpSpPr>
        <p:sp>
          <p:nvSpPr>
            <p:cNvPr id="20" name="Google Shape;215;p33">
              <a:extLst>
                <a:ext uri="{FF2B5EF4-FFF2-40B4-BE49-F238E27FC236}">
                  <a16:creationId xmlns:a16="http://schemas.microsoft.com/office/drawing/2014/main" id="{140F8F81-C286-4971-82C8-C82A95DD747E}"/>
                </a:ext>
              </a:extLst>
            </p:cNvPr>
            <p:cNvSpPr/>
            <p:nvPr/>
          </p:nvSpPr>
          <p:spPr>
            <a:xfrm>
              <a:off x="725585" y="1154817"/>
              <a:ext cx="17348496" cy="2384673"/>
            </a:xfrm>
            <a:prstGeom prst="rect">
              <a:avLst/>
            </a:prstGeom>
            <a:solidFill>
              <a:srgbClr val="CB6B23">
                <a:lumMod val="20000"/>
                <a:lumOff val="80000"/>
              </a:srgbClr>
            </a:solidFill>
            <a:ln>
              <a:solidFill>
                <a:srgbClr val="E3E4FB"/>
              </a:solidFill>
              <a:miter lim="4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45719" rIns="45719" anchor="ctr"/>
            <a:lstStyle/>
            <a:p>
              <a:pPr marL="0" marR="0" lvl="0" indent="0" defTabSz="914400" eaLnBrk="0" fontAlgn="base" latinLnBrk="0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36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50C8FD6-53CA-4C14-AD80-6A5A02D950C1}"/>
                </a:ext>
              </a:extLst>
            </p:cNvPr>
            <p:cNvSpPr txBox="1"/>
            <p:nvPr/>
          </p:nvSpPr>
          <p:spPr>
            <a:xfrm>
              <a:off x="1014933" y="1365541"/>
              <a:ext cx="16825640" cy="17879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just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FF505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정형 또는 비정형 데이터</a:t>
              </a:r>
              <a:r>
                <a:rPr kumimoji="0" lang="ko-KR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로부터 </a:t>
              </a:r>
              <a:r>
                <a:rPr kumimoji="0" lang="ko-KR" alt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FF505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지식과 인사이트를 추출</a:t>
              </a:r>
              <a:r>
                <a:rPr kumimoji="0" lang="ko-KR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하는데</a:t>
              </a:r>
            </a:p>
            <a:p>
              <a:pPr marL="0" marR="0" lvl="0" indent="0" algn="just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과학적 방법론</a:t>
              </a:r>
              <a:r>
                <a:rPr kumimoji="0" lang="en-US" altLang="ko-KR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, </a:t>
              </a:r>
              <a:r>
                <a:rPr kumimoji="0" lang="ko-KR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프로세스</a:t>
              </a:r>
              <a:r>
                <a:rPr kumimoji="0" lang="en-US" altLang="ko-KR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, </a:t>
              </a:r>
              <a:r>
                <a:rPr kumimoji="0" lang="ko-KR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알고리즘</a:t>
              </a:r>
              <a:r>
                <a:rPr kumimoji="0" lang="en-US" altLang="ko-KR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, </a:t>
              </a:r>
              <a:r>
                <a:rPr kumimoji="0" lang="ko-KR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시스템을 동원하는 융합 분야</a:t>
              </a:r>
              <a:r>
                <a:rPr kumimoji="0" lang="en-US" altLang="ko-KR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.</a:t>
              </a:r>
              <a:endParaRPr kumimoji="0" lang="ko-KR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pic>
        <p:nvPicPr>
          <p:cNvPr id="22" name="Picture 2" descr="unstructured dataì ëí ì´ë¯¸ì§ ê²ìê²°ê³¼">
            <a:extLst>
              <a:ext uri="{FF2B5EF4-FFF2-40B4-BE49-F238E27FC236}">
                <a16:creationId xmlns:a16="http://schemas.microsoft.com/office/drawing/2014/main" id="{83BBE401-B251-41D8-AECC-86F09A540F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7866" y="3565304"/>
            <a:ext cx="4486830" cy="252591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Data Science Exercises | My Master Designer">
            <a:extLst>
              <a:ext uri="{FF2B5EF4-FFF2-40B4-BE49-F238E27FC236}">
                <a16:creationId xmlns:a16="http://schemas.microsoft.com/office/drawing/2014/main" id="{F50B7829-3979-4042-825B-14284470BB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3614" y="3546091"/>
            <a:ext cx="4490522" cy="252591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694613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70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7A8CEA3-60C3-66B7-9C86-4FDC7A2A750F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F496130-298C-6B01-9986-DF44050EE2D2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2400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Colab</a:t>
              </a:r>
              <a:r>
                <a:rPr lang="en-US" altLang="ko-KR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 </a:t>
              </a: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제목 변경하기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08249AC9-4543-6AF2-C1A9-F50241BD5645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82E90DAF-3C9A-6A94-EB5A-8936710A87A9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7AD82408-5AC5-E2AD-F58A-0F2CD78C3D93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0A65DB5C-123A-5DFA-CDE0-E631ABE2AE03}"/>
              </a:ext>
            </a:extLst>
          </p:cNvPr>
          <p:cNvSpPr txBox="1"/>
          <p:nvPr/>
        </p:nvSpPr>
        <p:spPr>
          <a:xfrm>
            <a:off x="1268289" y="1626216"/>
            <a:ext cx="6158671" cy="5818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타이틀 터치 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&gt;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원하는 제목으로 설정 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1E3CB8E5-AA24-42AE-9814-7C0159782E5F}"/>
              </a:ext>
            </a:extLst>
          </p:cNvPr>
          <p:cNvGrpSpPr/>
          <p:nvPr/>
        </p:nvGrpSpPr>
        <p:grpSpPr>
          <a:xfrm>
            <a:off x="1982804" y="2115773"/>
            <a:ext cx="7836034" cy="3813457"/>
            <a:chOff x="2367368" y="2693235"/>
            <a:chExt cx="17952632" cy="8736765"/>
          </a:xfrm>
        </p:grpSpPr>
        <p:pic>
          <p:nvPicPr>
            <p:cNvPr id="13" name="Picture 3">
              <a:extLst>
                <a:ext uri="{FF2B5EF4-FFF2-40B4-BE49-F238E27FC236}">
                  <a16:creationId xmlns:a16="http://schemas.microsoft.com/office/drawing/2014/main" id="{D9457C01-A363-4432-A2F2-7E4532F7E2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43839" b="35489"/>
            <a:stretch/>
          </p:blipFill>
          <p:spPr>
            <a:xfrm>
              <a:off x="2367368" y="2693235"/>
              <a:ext cx="12040690" cy="8736765"/>
            </a:xfrm>
            <a:prstGeom prst="rect">
              <a:avLst/>
            </a:prstGeom>
          </p:spPr>
        </p:pic>
        <p:pic>
          <p:nvPicPr>
            <p:cNvPr id="14" name="Picture 4">
              <a:extLst>
                <a:ext uri="{FF2B5EF4-FFF2-40B4-BE49-F238E27FC236}">
                  <a16:creationId xmlns:a16="http://schemas.microsoft.com/office/drawing/2014/main" id="{DA49CD1C-8815-41AE-9476-8E51E90328E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911600" y="6400800"/>
              <a:ext cx="16408400" cy="5029200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cxnSp>
          <p:nvCxnSpPr>
            <p:cNvPr id="15" name="직선 화살표 연결선 10">
              <a:extLst>
                <a:ext uri="{FF2B5EF4-FFF2-40B4-BE49-F238E27FC236}">
                  <a16:creationId xmlns:a16="http://schemas.microsoft.com/office/drawing/2014/main" id="{25C3EFD0-7EF5-4DF5-BA65-F761063DFBC4}"/>
                </a:ext>
              </a:extLst>
            </p:cNvPr>
            <p:cNvCxnSpPr>
              <a:cxnSpLocks/>
            </p:cNvCxnSpPr>
            <p:nvPr/>
          </p:nvCxnSpPr>
          <p:spPr>
            <a:xfrm>
              <a:off x="6383547" y="4892551"/>
              <a:ext cx="2004166" cy="4338132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56468937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71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7A8CEA3-60C3-66B7-9C86-4FDC7A2A750F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F496130-298C-6B01-9986-DF44050EE2D2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2400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Colab</a:t>
              </a:r>
              <a:r>
                <a:rPr lang="en-US" altLang="ko-KR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 </a:t>
              </a: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코드 실행 방법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08249AC9-4543-6AF2-C1A9-F50241BD5645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82E90DAF-3C9A-6A94-EB5A-8936710A87A9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7AD82408-5AC5-E2AD-F58A-0F2CD78C3D93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0A65DB5C-123A-5DFA-CDE0-E631ABE2AE03}"/>
              </a:ext>
            </a:extLst>
          </p:cNvPr>
          <p:cNvSpPr txBox="1"/>
          <p:nvPr/>
        </p:nvSpPr>
        <p:spPr>
          <a:xfrm>
            <a:off x="1268289" y="1621095"/>
            <a:ext cx="6158671" cy="104355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-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실행 버튼         클릭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-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단축키 사용 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(shift + enter)</a:t>
            </a:r>
          </a:p>
        </p:txBody>
      </p:sp>
      <p:pic>
        <p:nvPicPr>
          <p:cNvPr id="16" name="Picture 3">
            <a:extLst>
              <a:ext uri="{FF2B5EF4-FFF2-40B4-BE49-F238E27FC236}">
                <a16:creationId xmlns:a16="http://schemas.microsoft.com/office/drawing/2014/main" id="{D0884925-63D3-4506-B66F-EA7B8B87C2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3746" y="1744177"/>
            <a:ext cx="397573" cy="379294"/>
          </a:xfrm>
          <a:prstGeom prst="rect">
            <a:avLst/>
          </a:prstGeom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99CEC466-7047-4CD2-971A-DBA4008FDA86}"/>
              </a:ext>
            </a:extLst>
          </p:cNvPr>
          <p:cNvGrpSpPr/>
          <p:nvPr/>
        </p:nvGrpSpPr>
        <p:grpSpPr>
          <a:xfrm>
            <a:off x="1705785" y="2774275"/>
            <a:ext cx="8780429" cy="3538430"/>
            <a:chOff x="1200150" y="4026933"/>
            <a:chExt cx="17919700" cy="7221469"/>
          </a:xfrm>
        </p:grpSpPr>
        <p:pic>
          <p:nvPicPr>
            <p:cNvPr id="23" name="Picture 4">
              <a:extLst>
                <a:ext uri="{FF2B5EF4-FFF2-40B4-BE49-F238E27FC236}">
                  <a16:creationId xmlns:a16="http://schemas.microsoft.com/office/drawing/2014/main" id="{6AEC9898-8D21-40F5-B3E4-1FC5C5FC1CC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00150" y="7794002"/>
              <a:ext cx="17919700" cy="3454400"/>
            </a:xfrm>
            <a:prstGeom prst="rect">
              <a:avLst/>
            </a:prstGeom>
            <a:ln>
              <a:solidFill>
                <a:srgbClr val="B2B2B2"/>
              </a:solidFill>
            </a:ln>
          </p:spPr>
        </p:pic>
        <p:pic>
          <p:nvPicPr>
            <p:cNvPr id="24" name="Picture 5">
              <a:extLst>
                <a:ext uri="{FF2B5EF4-FFF2-40B4-BE49-F238E27FC236}">
                  <a16:creationId xmlns:a16="http://schemas.microsoft.com/office/drawing/2014/main" id="{C29CD51C-403D-4272-A8EC-98F9CF0CD82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00150" y="4026933"/>
              <a:ext cx="17894300" cy="3403600"/>
            </a:xfrm>
            <a:prstGeom prst="rect">
              <a:avLst/>
            </a:prstGeom>
            <a:ln>
              <a:solidFill>
                <a:srgbClr val="B2B2B2"/>
              </a:solidFill>
            </a:ln>
          </p:spPr>
        </p:pic>
        <p:cxnSp>
          <p:nvCxnSpPr>
            <p:cNvPr id="25" name="Straight Arrow Connector 6">
              <a:extLst>
                <a:ext uri="{FF2B5EF4-FFF2-40B4-BE49-F238E27FC236}">
                  <a16:creationId xmlns:a16="http://schemas.microsoft.com/office/drawing/2014/main" id="{1DEAA2FB-34FC-435B-B510-34163243C1E6}"/>
                </a:ext>
              </a:extLst>
            </p:cNvPr>
            <p:cNvCxnSpPr>
              <a:cxnSpLocks/>
            </p:cNvCxnSpPr>
            <p:nvPr/>
          </p:nvCxnSpPr>
          <p:spPr>
            <a:xfrm>
              <a:off x="9708320" y="6356231"/>
              <a:ext cx="0" cy="945961"/>
            </a:xfrm>
            <a:prstGeom prst="straightConnector1">
              <a:avLst/>
            </a:prstGeom>
            <a:noFill/>
            <a:ln w="76200" cap="flat" cmpd="sng" algn="ctr">
              <a:solidFill>
                <a:srgbClr val="000000">
                  <a:lumMod val="75000"/>
                  <a:lumOff val="25000"/>
                </a:srgbClr>
              </a:solidFill>
              <a:prstDash val="solid"/>
              <a:tailEnd type="triangle"/>
            </a:ln>
            <a:effectLst/>
          </p:spPr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367ED05-C938-403B-9900-36E78580C057}"/>
                </a:ext>
              </a:extLst>
            </p:cNvPr>
            <p:cNvSpPr txBox="1"/>
            <p:nvPr/>
          </p:nvSpPr>
          <p:spPr>
            <a:xfrm>
              <a:off x="9827782" y="5809399"/>
              <a:ext cx="1364153" cy="1802868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실행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08965191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72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7A8CEA3-60C3-66B7-9C86-4FDC7A2A750F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F496130-298C-6B01-9986-DF44050EE2D2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2400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Colab</a:t>
              </a:r>
              <a:r>
                <a:rPr lang="en-US" altLang="ko-KR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 GPU </a:t>
              </a: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설정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08249AC9-4543-6AF2-C1A9-F50241BD5645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82E90DAF-3C9A-6A94-EB5A-8936710A87A9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7AD82408-5AC5-E2AD-F58A-0F2CD78C3D93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0A65DB5C-123A-5DFA-CDE0-E631ABE2AE03}"/>
              </a:ext>
            </a:extLst>
          </p:cNvPr>
          <p:cNvSpPr txBox="1"/>
          <p:nvPr/>
        </p:nvSpPr>
        <p:spPr>
          <a:xfrm>
            <a:off x="1268289" y="1621095"/>
            <a:ext cx="6158671" cy="104355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-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수정 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&gt;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노트 설정 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&gt;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하드웨어 가속기 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GPU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-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런타임 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&gt;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런타임 유형 변경 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&gt;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하드웨어 가속기 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GPU</a:t>
            </a:r>
          </a:p>
        </p:txBody>
      </p:sp>
      <p:pic>
        <p:nvPicPr>
          <p:cNvPr id="27" name="Picture 3">
            <a:extLst>
              <a:ext uri="{FF2B5EF4-FFF2-40B4-BE49-F238E27FC236}">
                <a16:creationId xmlns:a16="http://schemas.microsoft.com/office/drawing/2014/main" id="{274E32CA-0319-4DE4-A1ED-9BBAE77B2D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2530" y="2484848"/>
            <a:ext cx="6406939" cy="4047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688219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73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7A8CEA3-60C3-66B7-9C86-4FDC7A2A750F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F496130-298C-6B01-9986-DF44050EE2D2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2400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Colab</a:t>
              </a:r>
              <a:r>
                <a:rPr lang="en-US" altLang="ko-KR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 </a:t>
              </a: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구글 드라이브 연결</a:t>
              </a:r>
              <a:r>
                <a:rPr lang="en-US" altLang="ko-KR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(</a:t>
              </a: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마운트</a:t>
              </a:r>
              <a:r>
                <a:rPr lang="en-US" altLang="ko-KR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)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08249AC9-4543-6AF2-C1A9-F50241BD5645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82E90DAF-3C9A-6A94-EB5A-8936710A87A9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7AD82408-5AC5-E2AD-F58A-0F2CD78C3D93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0A65DB5C-123A-5DFA-CDE0-E631ABE2AE03}"/>
              </a:ext>
            </a:extLst>
          </p:cNvPr>
          <p:cNvSpPr txBox="1"/>
          <p:nvPr/>
        </p:nvSpPr>
        <p:spPr>
          <a:xfrm>
            <a:off x="1268289" y="1621095"/>
            <a:ext cx="6158671" cy="104355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-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왼쪽 패널의 파일 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&gt;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드라이브 마운트 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&gt;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마운트 확인 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-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대규모 파일을 사용할 경우 매우 편리함 </a:t>
            </a:r>
          </a:p>
        </p:txBody>
      </p:sp>
      <p:grpSp>
        <p:nvGrpSpPr>
          <p:cNvPr id="11" name="Group 3">
            <a:extLst>
              <a:ext uri="{FF2B5EF4-FFF2-40B4-BE49-F238E27FC236}">
                <a16:creationId xmlns:a16="http://schemas.microsoft.com/office/drawing/2014/main" id="{D58615C7-3C71-44D0-BD06-2BBFEBCC2AAD}"/>
              </a:ext>
            </a:extLst>
          </p:cNvPr>
          <p:cNvGrpSpPr/>
          <p:nvPr/>
        </p:nvGrpSpPr>
        <p:grpSpPr>
          <a:xfrm>
            <a:off x="1779753" y="2548828"/>
            <a:ext cx="8632494" cy="4035696"/>
            <a:chOff x="1454784" y="3143051"/>
            <a:chExt cx="18865215" cy="8819500"/>
          </a:xfrm>
        </p:grpSpPr>
        <p:pic>
          <p:nvPicPr>
            <p:cNvPr id="12" name="Picture 4">
              <a:extLst>
                <a:ext uri="{FF2B5EF4-FFF2-40B4-BE49-F238E27FC236}">
                  <a16:creationId xmlns:a16="http://schemas.microsoft.com/office/drawing/2014/main" id="{24466DD5-1EF6-4374-ADF5-909FB34E36E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54784" y="3143051"/>
              <a:ext cx="13961933" cy="8819500"/>
            </a:xfrm>
            <a:prstGeom prst="rect">
              <a:avLst/>
            </a:prstGeom>
          </p:spPr>
        </p:pic>
        <p:pic>
          <p:nvPicPr>
            <p:cNvPr id="13" name="Picture 5">
              <a:extLst>
                <a:ext uri="{FF2B5EF4-FFF2-40B4-BE49-F238E27FC236}">
                  <a16:creationId xmlns:a16="http://schemas.microsoft.com/office/drawing/2014/main" id="{CBE9D8D3-33F2-4B9F-8EF5-A1E66E85174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590032" y="3143051"/>
              <a:ext cx="13961933" cy="8819500"/>
            </a:xfrm>
            <a:prstGeom prst="rect">
              <a:avLst/>
            </a:prstGeom>
          </p:spPr>
        </p:pic>
        <p:pic>
          <p:nvPicPr>
            <p:cNvPr id="14" name="Picture 6">
              <a:extLst>
                <a:ext uri="{FF2B5EF4-FFF2-40B4-BE49-F238E27FC236}">
                  <a16:creationId xmlns:a16="http://schemas.microsoft.com/office/drawing/2014/main" id="{8175577D-FA9B-4CDA-A334-E6DAB293050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27230"/>
            <a:stretch/>
          </p:blipFill>
          <p:spPr>
            <a:xfrm>
              <a:off x="10160000" y="3143051"/>
              <a:ext cx="10159999" cy="8819500"/>
            </a:xfrm>
            <a:prstGeom prst="rect">
              <a:avLst/>
            </a:prstGeom>
          </p:spPr>
        </p:pic>
        <p:sp>
          <p:nvSpPr>
            <p:cNvPr id="15" name="직사각형 11">
              <a:extLst>
                <a:ext uri="{FF2B5EF4-FFF2-40B4-BE49-F238E27FC236}">
                  <a16:creationId xmlns:a16="http://schemas.microsoft.com/office/drawing/2014/main" id="{5804210E-845C-494F-968E-FD4FFCBF4B88}"/>
                </a:ext>
              </a:extLst>
            </p:cNvPr>
            <p:cNvSpPr/>
            <p:nvPr/>
          </p:nvSpPr>
          <p:spPr>
            <a:xfrm>
              <a:off x="1971264" y="6138636"/>
              <a:ext cx="346727" cy="347225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6" name="직사각형 11">
              <a:extLst>
                <a:ext uri="{FF2B5EF4-FFF2-40B4-BE49-F238E27FC236}">
                  <a16:creationId xmlns:a16="http://schemas.microsoft.com/office/drawing/2014/main" id="{0A8314DC-71F8-488C-86E3-4AA6219BD243}"/>
                </a:ext>
              </a:extLst>
            </p:cNvPr>
            <p:cNvSpPr/>
            <p:nvPr/>
          </p:nvSpPr>
          <p:spPr>
            <a:xfrm>
              <a:off x="7401094" y="5240185"/>
              <a:ext cx="346727" cy="347225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7" name="직사각형 11">
              <a:extLst>
                <a:ext uri="{FF2B5EF4-FFF2-40B4-BE49-F238E27FC236}">
                  <a16:creationId xmlns:a16="http://schemas.microsoft.com/office/drawing/2014/main" id="{5B9ADA80-0D49-4096-A763-F4497DEA4580}"/>
                </a:ext>
              </a:extLst>
            </p:cNvPr>
            <p:cNvSpPr/>
            <p:nvPr/>
          </p:nvSpPr>
          <p:spPr>
            <a:xfrm>
              <a:off x="11168564" y="5791411"/>
              <a:ext cx="803696" cy="347225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cxnSp>
          <p:nvCxnSpPr>
            <p:cNvPr id="18" name="Straight Arrow Connector 10">
              <a:extLst>
                <a:ext uri="{FF2B5EF4-FFF2-40B4-BE49-F238E27FC236}">
                  <a16:creationId xmlns:a16="http://schemas.microsoft.com/office/drawing/2014/main" id="{364B8DBC-F973-488F-AD1B-F55093B6B46E}"/>
                </a:ext>
              </a:extLst>
            </p:cNvPr>
            <p:cNvCxnSpPr/>
            <p:nvPr/>
          </p:nvCxnSpPr>
          <p:spPr>
            <a:xfrm flipV="1">
              <a:off x="2466754" y="5502350"/>
              <a:ext cx="4678325" cy="749595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1">
              <a:extLst>
                <a:ext uri="{FF2B5EF4-FFF2-40B4-BE49-F238E27FC236}">
                  <a16:creationId xmlns:a16="http://schemas.microsoft.com/office/drawing/2014/main" id="{2ACDBCF0-D7D4-4CD5-92C8-AB99B3679F8E}"/>
                </a:ext>
              </a:extLst>
            </p:cNvPr>
            <p:cNvCxnSpPr>
              <a:cxnSpLocks/>
            </p:cNvCxnSpPr>
            <p:nvPr/>
          </p:nvCxnSpPr>
          <p:spPr>
            <a:xfrm>
              <a:off x="7910623" y="5475466"/>
              <a:ext cx="3104707" cy="43092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23582815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74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7A8CEA3-60C3-66B7-9C86-4FDC7A2A750F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F496130-298C-6B01-9986-DF44050EE2D2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print('hello world!')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08249AC9-4543-6AF2-C1A9-F50241BD5645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82E90DAF-3C9A-6A94-EB5A-8936710A87A9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7AD82408-5AC5-E2AD-F58A-0F2CD78C3D93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pic>
        <p:nvPicPr>
          <p:cNvPr id="20" name="Picture 2">
            <a:extLst>
              <a:ext uri="{FF2B5EF4-FFF2-40B4-BE49-F238E27FC236}">
                <a16:creationId xmlns:a16="http://schemas.microsoft.com/office/drawing/2014/main" id="{26416669-6097-48F4-B668-55767F1648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2963" y="1813986"/>
            <a:ext cx="6886074" cy="420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018996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75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7A8CEA3-60C3-66B7-9C86-4FDC7A2A750F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F496130-298C-6B01-9986-DF44050EE2D2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CPU </a:t>
              </a: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정보 확인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08249AC9-4543-6AF2-C1A9-F50241BD5645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82E90DAF-3C9A-6A94-EB5A-8936710A87A9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7AD82408-5AC5-E2AD-F58A-0F2CD78C3D93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55476AC8-08B9-4E82-9639-F78B981EF3F3}"/>
              </a:ext>
            </a:extLst>
          </p:cNvPr>
          <p:cNvGrpSpPr/>
          <p:nvPr/>
        </p:nvGrpSpPr>
        <p:grpSpPr>
          <a:xfrm>
            <a:off x="2600831" y="1744357"/>
            <a:ext cx="6204502" cy="4424078"/>
            <a:chOff x="5481538" y="2876832"/>
            <a:chExt cx="10614080" cy="7568300"/>
          </a:xfrm>
        </p:grpSpPr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B1C50F16-C41A-4FF4-AB12-A6E58BBC4CC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76722" b="65249"/>
            <a:stretch/>
          </p:blipFill>
          <p:spPr>
            <a:xfrm>
              <a:off x="5481538" y="2876832"/>
              <a:ext cx="10614080" cy="7568300"/>
            </a:xfrm>
            <a:prstGeom prst="rect">
              <a:avLst/>
            </a:prstGeom>
          </p:spPr>
        </p:pic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D85D50B1-7C14-4601-ACCB-27509BA8959C}"/>
                </a:ext>
              </a:extLst>
            </p:cNvPr>
            <p:cNvSpPr/>
            <p:nvPr/>
          </p:nvSpPr>
          <p:spPr>
            <a:xfrm>
              <a:off x="5761790" y="2938386"/>
              <a:ext cx="3865289" cy="735778"/>
            </a:xfrm>
            <a:prstGeom prst="rect">
              <a:avLst/>
            </a:prstGeom>
            <a:noFill/>
            <a:ln w="889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46FA2BF6-6733-409E-A33B-7F68C2B4803F}"/>
                </a:ext>
              </a:extLst>
            </p:cNvPr>
            <p:cNvSpPr/>
            <p:nvPr/>
          </p:nvSpPr>
          <p:spPr>
            <a:xfrm>
              <a:off x="6364912" y="5260011"/>
              <a:ext cx="7523616" cy="454989"/>
            </a:xfrm>
            <a:prstGeom prst="rect">
              <a:avLst/>
            </a:prstGeom>
            <a:noFill/>
            <a:ln w="889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942077059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494077AF-288A-405A-AC15-F26EC13C41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2333" y="1711051"/>
            <a:ext cx="7027334" cy="4512476"/>
          </a:xfrm>
          <a:prstGeom prst="rect">
            <a:avLst/>
          </a:prstGeom>
        </p:spPr>
      </p:pic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76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7A8CEA3-60C3-66B7-9C86-4FDC7A2A750F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F496130-298C-6B01-9986-DF44050EE2D2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GPU </a:t>
              </a: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정보 확인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08249AC9-4543-6AF2-C1A9-F50241BD5645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82E90DAF-3C9A-6A94-EB5A-8936710A87A9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7AD82408-5AC5-E2AD-F58A-0F2CD78C3D93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D85D50B1-7C14-4601-ACCB-27509BA8959C}"/>
              </a:ext>
            </a:extLst>
          </p:cNvPr>
          <p:cNvSpPr/>
          <p:nvPr/>
        </p:nvSpPr>
        <p:spPr>
          <a:xfrm>
            <a:off x="2582333" y="1780339"/>
            <a:ext cx="2259470" cy="430102"/>
          </a:xfrm>
          <a:prstGeom prst="rect">
            <a:avLst/>
          </a:prstGeom>
          <a:noFill/>
          <a:ln w="889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367EABC-BF1E-4F1D-A712-DA69E50203F3}"/>
              </a:ext>
            </a:extLst>
          </p:cNvPr>
          <p:cNvSpPr/>
          <p:nvPr/>
        </p:nvSpPr>
        <p:spPr>
          <a:xfrm>
            <a:off x="3132665" y="3752237"/>
            <a:ext cx="6206067" cy="760495"/>
          </a:xfrm>
          <a:prstGeom prst="rect">
            <a:avLst/>
          </a:prstGeom>
          <a:noFill/>
          <a:ln w="889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534576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77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7A8CEA3-60C3-66B7-9C86-4FDC7A2A750F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F496130-298C-6B01-9986-DF44050EE2D2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en-US" sz="2400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Colab</a:t>
              </a:r>
              <a:r>
                <a:rPr lang="ko-KR" altLang="en-US" sz="240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에 패키지 설치하기</a:t>
              </a:r>
              <a:endParaRPr kumimoji="0" lang="ko-Kore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08249AC9-4543-6AF2-C1A9-F50241BD5645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82E90DAF-3C9A-6A94-EB5A-8936710A87A9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7AD82408-5AC5-E2AD-F58A-0F2CD78C3D93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7AEAAFD3-D305-4B8C-8D34-F4A11FC1C057}"/>
              </a:ext>
            </a:extLst>
          </p:cNvPr>
          <p:cNvSpPr txBox="1"/>
          <p:nvPr/>
        </p:nvSpPr>
        <p:spPr>
          <a:xfrm>
            <a:off x="1268289" y="1619808"/>
            <a:ext cx="6158671" cy="5818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패키지 설치 명령어 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: 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!pip install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EC94F5F9-BCEC-42F6-A954-0D56EFC958EF}"/>
              </a:ext>
            </a:extLst>
          </p:cNvPr>
          <p:cNvGrpSpPr/>
          <p:nvPr/>
        </p:nvGrpSpPr>
        <p:grpSpPr>
          <a:xfrm>
            <a:off x="3251199" y="2351504"/>
            <a:ext cx="5689602" cy="3687858"/>
            <a:chOff x="1511712" y="3658484"/>
            <a:chExt cx="10352856" cy="6710467"/>
          </a:xfrm>
        </p:grpSpPr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BBE948CF-5AA5-4EA9-AFFB-0093BD8776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3334"/>
            <a:stretch/>
          </p:blipFill>
          <p:spPr>
            <a:xfrm>
              <a:off x="1511712" y="3658484"/>
              <a:ext cx="10352856" cy="6710467"/>
            </a:xfrm>
            <a:prstGeom prst="rect">
              <a:avLst/>
            </a:prstGeom>
          </p:spPr>
        </p:pic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4A09C858-93AB-47A1-BB23-B7E707B3BDBF}"/>
                </a:ext>
              </a:extLst>
            </p:cNvPr>
            <p:cNvSpPr/>
            <p:nvPr/>
          </p:nvSpPr>
          <p:spPr>
            <a:xfrm>
              <a:off x="2090334" y="4661880"/>
              <a:ext cx="4741787" cy="841774"/>
            </a:xfrm>
            <a:prstGeom prst="rect">
              <a:avLst/>
            </a:prstGeom>
            <a:noFill/>
            <a:ln w="889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/>
            </a:p>
          </p:txBody>
        </p:sp>
      </p:grpSp>
    </p:spTree>
    <p:extLst>
      <p:ext uri="{BB962C8B-B14F-4D97-AF65-F5344CB8AC3E}">
        <p14:creationId xmlns:p14="http://schemas.microsoft.com/office/powerpoint/2010/main" val="28722660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extBox 151">
            <a:extLst>
              <a:ext uri="{FF2B5EF4-FFF2-40B4-BE49-F238E27FC236}">
                <a16:creationId xmlns:a16="http://schemas.microsoft.com/office/drawing/2014/main" id="{26D3E4B5-70F4-4BBD-B32E-C2BA936F726F}"/>
              </a:ext>
            </a:extLst>
          </p:cNvPr>
          <p:cNvSpPr txBox="1"/>
          <p:nvPr/>
        </p:nvSpPr>
        <p:spPr>
          <a:xfrm>
            <a:off x="563842" y="2582472"/>
            <a:ext cx="7370682" cy="64633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ko-KR" altLang="en-US" sz="3600" b="0" dirty="0">
                <a:solidFill>
                  <a:schemeClr val="bg1">
                    <a:lumMod val="75000"/>
                    <a:lumOff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코딩 실</a:t>
            </a:r>
            <a:r>
              <a:rPr lang="ko-KR" altLang="en-US" sz="3600" dirty="0">
                <a:solidFill>
                  <a:schemeClr val="bg1">
                    <a:lumMod val="75000"/>
                    <a:lumOff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습 </a:t>
            </a:r>
            <a:r>
              <a:rPr lang="en-US" altLang="ko-KR" sz="3600" dirty="0">
                <a:solidFill>
                  <a:schemeClr val="bg1">
                    <a:lumMod val="75000"/>
                    <a:lumOff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- MLP</a:t>
            </a:r>
            <a:endParaRPr lang="ko-KR" altLang="en-US" sz="3600" b="0" dirty="0">
              <a:solidFill>
                <a:schemeClr val="bg1">
                  <a:lumMod val="75000"/>
                  <a:lumOff val="2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DE26C5D-E817-4A57-BDD0-CBE5601DFECF}"/>
              </a:ext>
            </a:extLst>
          </p:cNvPr>
          <p:cNvSpPr txBox="1"/>
          <p:nvPr/>
        </p:nvSpPr>
        <p:spPr>
          <a:xfrm>
            <a:off x="1426804" y="3604763"/>
            <a:ext cx="4541739" cy="461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endParaRPr lang="en-US" altLang="ko-KR" sz="2400" b="1" kern="1200" dirty="0">
              <a:solidFill>
                <a:schemeClr val="bg1">
                  <a:lumMod val="85000"/>
                  <a:lumOff val="15000"/>
                </a:schemeClr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9935473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B27F254-8070-4C4D-B9B1-470E76173A15}"/>
              </a:ext>
            </a:extLst>
          </p:cNvPr>
          <p:cNvSpPr txBox="1"/>
          <p:nvPr/>
        </p:nvSpPr>
        <p:spPr>
          <a:xfrm>
            <a:off x="1766129" y="1144994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MNIST dataset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706B73A2-6803-4E68-B60B-31EF8054116C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DDE15BAB-D38A-4179-8E8E-893673C928A9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D390C4BD-0604-487C-A420-06B6005EABE2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26D5A418-D682-46F0-8610-D2C2352E3B89}"/>
              </a:ext>
            </a:extLst>
          </p:cNvPr>
          <p:cNvSpPr txBox="1"/>
          <p:nvPr/>
        </p:nvSpPr>
        <p:spPr>
          <a:xfrm>
            <a:off x="1189916" y="1732317"/>
            <a:ext cx="12473146" cy="4491534"/>
          </a:xfrm>
          <a:prstGeom prst="rect">
            <a:avLst/>
          </a:prstGeom>
        </p:spPr>
        <p:txBody>
          <a:bodyPr wrap="square" rtlCol="0" anchor="t">
            <a:no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24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MNIST</a:t>
            </a:r>
            <a:r>
              <a:rPr lang="en-US" altLang="ko-KR" sz="24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: </a:t>
            </a:r>
            <a:r>
              <a:rPr lang="en-US" altLang="ko-KR" sz="24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M</a:t>
            </a:r>
            <a:r>
              <a:rPr lang="en-US" altLang="ko-KR" sz="24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odified </a:t>
            </a:r>
            <a:r>
              <a:rPr lang="en-US" altLang="ko-KR" sz="24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N</a:t>
            </a:r>
            <a:r>
              <a:rPr lang="en-US" altLang="ko-KR" sz="24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ational </a:t>
            </a:r>
            <a:r>
              <a:rPr lang="en-US" altLang="ko-KR" sz="24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I</a:t>
            </a:r>
            <a:r>
              <a:rPr lang="en-US" altLang="ko-KR" sz="24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nstitute of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24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              </a:t>
            </a:r>
            <a:r>
              <a:rPr lang="en-US" altLang="ko-KR" sz="24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S</a:t>
            </a:r>
            <a:r>
              <a:rPr lang="en-US" altLang="ko-KR" sz="24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tandards and </a:t>
            </a:r>
            <a:r>
              <a:rPr lang="en-US" altLang="ko-KR" sz="24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T</a:t>
            </a:r>
            <a:r>
              <a:rPr lang="en-US" altLang="ko-KR" sz="24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echnology database</a:t>
            </a:r>
          </a:p>
          <a:p>
            <a:pPr>
              <a:lnSpc>
                <a:spcPct val="150000"/>
              </a:lnSpc>
              <a:defRPr/>
            </a:pP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머신 러닝 분야의 학습 및 평가를 위해 매우 광범위하게 사용됨</a:t>
            </a:r>
            <a:endParaRPr lang="en-US" altLang="ko-KR" sz="2000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학습 이미지 수 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: 60,000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장</a:t>
            </a:r>
            <a:endParaRPr lang="en-US" altLang="ko-KR" sz="2000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평가 이미지 수 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: 10,000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장</a:t>
            </a:r>
            <a:endParaRPr lang="en-US" altLang="ko-KR" sz="2000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크기 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: 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가로 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28, 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세로 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28</a:t>
            </a:r>
          </a:p>
          <a:p>
            <a:pPr>
              <a:lnSpc>
                <a:spcPct val="150000"/>
              </a:lnSpc>
              <a:defRPr/>
            </a:pP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채널 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: 1 channel (gray 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이미지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)</a:t>
            </a:r>
          </a:p>
          <a:p>
            <a:pPr>
              <a:lnSpc>
                <a:spcPct val="150000"/>
              </a:lnSpc>
              <a:defRPr/>
            </a:pP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클래스 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: 0~9 (10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개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)</a:t>
            </a:r>
          </a:p>
        </p:txBody>
      </p:sp>
      <p:pic>
        <p:nvPicPr>
          <p:cNvPr id="12" name="Picture 2" descr="mnist 이미지 검색결과">
            <a:extLst>
              <a:ext uri="{FF2B5EF4-FFF2-40B4-BE49-F238E27FC236}">
                <a16:creationId xmlns:a16="http://schemas.microsoft.com/office/drawing/2014/main" id="{C601C4D3-2C0B-41FF-B0ED-95A82D9360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2384" y="1804946"/>
            <a:ext cx="3808006" cy="3808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50457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슬라이드 번호 개체 틀 3">
            <a:extLst>
              <a:ext uri="{FF2B5EF4-FFF2-40B4-BE49-F238E27FC236}">
                <a16:creationId xmlns:a16="http://schemas.microsoft.com/office/drawing/2014/main" id="{C739D293-974B-4715-9489-5738C0C935D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617502" y="4326927"/>
            <a:ext cx="698044" cy="365125"/>
          </a:xfrm>
        </p:spPr>
        <p:txBody>
          <a:bodyPr/>
          <a:lstStyle/>
          <a:p>
            <a:pPr algn="l"/>
            <a:fld id="{B0140D06-49F2-4D5F-BE5A-4D36BC1CD237}" type="slidenum">
              <a:rPr lang="ko-KR" altLang="en-US" sz="110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8</a:t>
            </a:fld>
            <a:endParaRPr lang="ko-KR" altLang="en-US" sz="11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D718709E-20AE-454B-8196-53990F2F28E6}"/>
              </a:ext>
            </a:extLst>
          </p:cNvPr>
          <p:cNvSpPr txBox="1"/>
          <p:nvPr/>
        </p:nvSpPr>
        <p:spPr>
          <a:xfrm>
            <a:off x="1766129" y="1144994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데이터 과학 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(Data Science)</a:t>
            </a:r>
            <a:endParaRPr kumimoji="0" lang="x-none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EF9EE82E-98E4-43D6-8CDF-9861677693A9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4DE83581-CA98-4F9E-9D69-684EF23AB085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85" name="사각형: 둥근 모서리 84">
              <a:extLst>
                <a:ext uri="{FF2B5EF4-FFF2-40B4-BE49-F238E27FC236}">
                  <a16:creationId xmlns:a16="http://schemas.microsoft.com/office/drawing/2014/main" id="{6B7C55BD-2310-4BF4-A392-A977374892DD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93" name="슬라이드 번호 개체 틀 3">
            <a:extLst>
              <a:ext uri="{FF2B5EF4-FFF2-40B4-BE49-F238E27FC236}">
                <a16:creationId xmlns:a16="http://schemas.microsoft.com/office/drawing/2014/main" id="{73950EBF-F543-4965-94A3-89539C81673A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8</a:t>
            </a:fld>
            <a:endParaRPr lang="ko-KR" altLang="en-US" sz="11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CC16A56E-F25A-4A3F-A9A8-0E949A204A31}"/>
              </a:ext>
            </a:extLst>
          </p:cNvPr>
          <p:cNvGrpSpPr/>
          <p:nvPr/>
        </p:nvGrpSpPr>
        <p:grpSpPr>
          <a:xfrm>
            <a:off x="235032" y="1833414"/>
            <a:ext cx="12080514" cy="4070741"/>
            <a:chOff x="1942833" y="4053561"/>
            <a:chExt cx="18482723" cy="6228078"/>
          </a:xfrm>
        </p:grpSpPr>
        <p:pic>
          <p:nvPicPr>
            <p:cNvPr id="20" name="Picture 2" descr="unstructured dataì ëí ì´ë¯¸ì§ ê²ìê²°ê³¼">
              <a:extLst>
                <a:ext uri="{FF2B5EF4-FFF2-40B4-BE49-F238E27FC236}">
                  <a16:creationId xmlns:a16="http://schemas.microsoft.com/office/drawing/2014/main" id="{4D95ACF5-F983-4E82-B10D-7D1C1C66323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48" r="50204"/>
            <a:stretch/>
          </p:blipFill>
          <p:spPr bwMode="auto">
            <a:xfrm>
              <a:off x="2065129" y="4053561"/>
              <a:ext cx="3479800" cy="4324816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82732C0-311C-4D8A-B996-6F2029DC7356}"/>
                </a:ext>
              </a:extLst>
            </p:cNvPr>
            <p:cNvSpPr txBox="1"/>
            <p:nvPr/>
          </p:nvSpPr>
          <p:spPr>
            <a:xfrm>
              <a:off x="1942833" y="9401963"/>
              <a:ext cx="8152202" cy="87967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[</a:t>
              </a:r>
              <a:r>
                <a:rPr kumimoji="0" lang="ko-KR" alt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정형 데이터 </a:t>
              </a:r>
              <a:r>
                <a:rPr kumimoji="0" lang="en-US" altLang="ko-KR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(Structured Data)]</a:t>
              </a:r>
              <a:endParaRPr kumimoji="0" lang="ko-KR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8EC14FB0-7F1F-4EE4-9977-CBCD786BED42}"/>
                </a:ext>
              </a:extLst>
            </p:cNvPr>
            <p:cNvGrpSpPr/>
            <p:nvPr/>
          </p:nvGrpSpPr>
          <p:grpSpPr>
            <a:xfrm>
              <a:off x="5866071" y="4343400"/>
              <a:ext cx="10582826" cy="3889224"/>
              <a:chOff x="7097619" y="3937333"/>
              <a:chExt cx="8705416" cy="3199270"/>
            </a:xfrm>
          </p:grpSpPr>
          <p:pic>
            <p:nvPicPr>
              <p:cNvPr id="26" name="Picture 2" descr="structured dataì ëí ì´ë¯¸ì§ ê²ìê²°ê³¼">
                <a:extLst>
                  <a:ext uri="{FF2B5EF4-FFF2-40B4-BE49-F238E27FC236}">
                    <a16:creationId xmlns:a16="http://schemas.microsoft.com/office/drawing/2014/main" id="{840CBD5A-DBFB-4866-89F4-09CE59B5552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3101" r="35770"/>
              <a:stretch/>
            </p:blipFill>
            <p:spPr bwMode="auto">
              <a:xfrm>
                <a:off x="10349880" y="3993353"/>
                <a:ext cx="2520280" cy="314325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7" name="Picture 2" descr="structured dataì ëí ì´ë¯¸ì§ ê²ìê²°ê³¼">
                <a:extLst>
                  <a:ext uri="{FF2B5EF4-FFF2-40B4-BE49-F238E27FC236}">
                    <a16:creationId xmlns:a16="http://schemas.microsoft.com/office/drawing/2014/main" id="{C5E76841-362B-4AFF-87EF-E5C2592C3D1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4926"/>
              <a:stretch/>
            </p:blipFill>
            <p:spPr bwMode="auto">
              <a:xfrm>
                <a:off x="7097619" y="3993353"/>
                <a:ext cx="2839666" cy="314325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8" name="Picture 2" descr="structured dataì ëí ì´ë¯¸ì§ ê²ìê²°ê³¼">
                <a:extLst>
                  <a:ext uri="{FF2B5EF4-FFF2-40B4-BE49-F238E27FC236}">
                    <a16:creationId xmlns:a16="http://schemas.microsoft.com/office/drawing/2014/main" id="{FAAEBEA2-804E-4F2B-ADE8-A67C0917EDF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68871"/>
              <a:stretch/>
            </p:blipFill>
            <p:spPr bwMode="auto">
              <a:xfrm>
                <a:off x="13282755" y="3937333"/>
                <a:ext cx="2520280" cy="314325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23" name="Picture 2" descr="unstructured dataì ëí ì´ë¯¸ì§ ê²ìê²°ê³¼">
              <a:extLst>
                <a:ext uri="{FF2B5EF4-FFF2-40B4-BE49-F238E27FC236}">
                  <a16:creationId xmlns:a16="http://schemas.microsoft.com/office/drawing/2014/main" id="{B2109D8F-9812-4225-8767-CB04B81BDAD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295" r="6072"/>
            <a:stretch/>
          </p:blipFill>
          <p:spPr bwMode="auto">
            <a:xfrm>
              <a:off x="16770039" y="4053561"/>
              <a:ext cx="3048000" cy="4324816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24" name="직선 화살표 연결선 23">
              <a:extLst>
                <a:ext uri="{FF2B5EF4-FFF2-40B4-BE49-F238E27FC236}">
                  <a16:creationId xmlns:a16="http://schemas.microsoft.com/office/drawing/2014/main" id="{8F71CB94-BA09-4DDE-8159-F98AA7A9C6A4}"/>
                </a:ext>
              </a:extLst>
            </p:cNvPr>
            <p:cNvCxnSpPr>
              <a:cxnSpLocks/>
            </p:cNvCxnSpPr>
            <p:nvPr/>
          </p:nvCxnSpPr>
          <p:spPr>
            <a:xfrm>
              <a:off x="2514600" y="9131300"/>
              <a:ext cx="17018000" cy="0"/>
            </a:xfrm>
            <a:prstGeom prst="straightConnector1">
              <a:avLst/>
            </a:prstGeom>
            <a:noFill/>
            <a:ln w="50800" cap="flat" cmpd="sng" algn="ctr">
              <a:solidFill>
                <a:srgbClr val="000000"/>
              </a:solidFill>
              <a:prstDash val="solid"/>
              <a:headEnd type="stealth" w="lg" len="lg"/>
              <a:tailEnd type="stealth" w="lg" len="lg"/>
            </a:ln>
            <a:effectLst/>
          </p:spPr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CE4D1954-8CA5-4F11-ABC7-09B9A74C35E7}"/>
                </a:ext>
              </a:extLst>
            </p:cNvPr>
            <p:cNvSpPr txBox="1"/>
            <p:nvPr/>
          </p:nvSpPr>
          <p:spPr>
            <a:xfrm>
              <a:off x="11055982" y="9393946"/>
              <a:ext cx="9369574" cy="87967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[</a:t>
              </a:r>
              <a:r>
                <a:rPr kumimoji="0" lang="ko-KR" alt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비정형 데이터 </a:t>
              </a:r>
              <a:r>
                <a:rPr kumimoji="0" lang="en-US" altLang="ko-KR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(Unstructured Data)]</a:t>
              </a:r>
              <a:endParaRPr kumimoji="0" lang="ko-KR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06466665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B27F254-8070-4C4D-B9B1-470E76173A15}"/>
              </a:ext>
            </a:extLst>
          </p:cNvPr>
          <p:cNvSpPr txBox="1"/>
          <p:nvPr/>
        </p:nvSpPr>
        <p:spPr>
          <a:xfrm>
            <a:off x="1766129" y="1144994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MNIST dataset </a:t>
            </a:r>
            <a:r>
              <a:rPr lang="ko-KR" altLang="en-US" sz="240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다운로드 및 확인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706B73A2-6803-4E68-B60B-31EF8054116C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DDE15BAB-D38A-4179-8E8E-893673C928A9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D390C4BD-0604-487C-A420-06B6005EABE2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6" name="직사각형 5">
            <a:extLst>
              <a:ext uri="{FF2B5EF4-FFF2-40B4-BE49-F238E27FC236}">
                <a16:creationId xmlns:a16="http://schemas.microsoft.com/office/drawing/2014/main" id="{62A57ECC-6A9D-4684-A9E4-1DA2233AB636}"/>
              </a:ext>
            </a:extLst>
          </p:cNvPr>
          <p:cNvSpPr/>
          <p:nvPr/>
        </p:nvSpPr>
        <p:spPr>
          <a:xfrm>
            <a:off x="1189916" y="1938658"/>
            <a:ext cx="2279425" cy="465927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 w="22225" cap="flat" cmpd="sng" algn="ctr">
            <a:solidFill>
              <a:srgbClr val="000000">
                <a:lumMod val="50000"/>
                <a:lumOff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MNIST data</a:t>
            </a:r>
            <a:endParaRPr kumimoji="0" lang="ko-KR" altLang="en-US" sz="20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ADAF81-7821-4456-B990-E345A2884F5D}"/>
              </a:ext>
            </a:extLst>
          </p:cNvPr>
          <p:cNvSpPr txBox="1"/>
          <p:nvPr/>
        </p:nvSpPr>
        <p:spPr>
          <a:xfrm>
            <a:off x="1189916" y="2404585"/>
            <a:ext cx="6319837" cy="3743296"/>
          </a:xfrm>
          <a:prstGeom prst="rect">
            <a:avLst/>
          </a:prstGeom>
          <a:solidFill>
            <a:srgbClr val="272822"/>
          </a:solidFill>
          <a:ln w="22225">
            <a:solidFill>
              <a:srgbClr val="000000">
                <a:lumMod val="50000"/>
                <a:lumOff val="50000"/>
              </a:srgbClr>
            </a:solidFill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>
              <a:defRPr sz="28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defRPr>
            </a:lvl1pPr>
          </a:lstStyle>
          <a:p>
            <a:pPr marL="0" marR="0" lvl="0" indent="0" defTabSz="91440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import</a:t>
            </a:r>
            <a:r>
              <a:rPr kumimoji="0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</a:t>
            </a:r>
            <a:r>
              <a:rPr kumimoji="0" lang="en-US" altLang="ko-KR" sz="16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matplotlib.pyplot</a:t>
            </a:r>
            <a:r>
              <a:rPr kumimoji="0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</a:t>
            </a:r>
            <a:r>
              <a:rPr kumimoji="0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as</a:t>
            </a:r>
            <a:r>
              <a:rPr kumimoji="0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</a:t>
            </a:r>
            <a:r>
              <a:rPr kumimoji="0" lang="en-US" altLang="ko-KR" sz="16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plt</a:t>
            </a:r>
            <a:endParaRPr kumimoji="0" lang="en-US" altLang="ko-KR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marR="0" lvl="0" indent="0" defTabSz="91440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import</a:t>
            </a:r>
            <a:r>
              <a:rPr kumimoji="0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</a:t>
            </a:r>
            <a:r>
              <a:rPr kumimoji="0" lang="en-US" altLang="ko-KR" sz="16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torchvision</a:t>
            </a:r>
            <a:endParaRPr kumimoji="0" lang="en-US" altLang="ko-KR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marR="0" lvl="0" indent="0" defTabSz="91440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mnist</a:t>
            </a:r>
            <a:r>
              <a:rPr kumimoji="0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</a:t>
            </a:r>
            <a:r>
              <a:rPr kumimoji="0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=</a:t>
            </a:r>
            <a:r>
              <a:rPr kumimoji="0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</a:t>
            </a:r>
            <a:r>
              <a:rPr kumimoji="0" lang="en-US" altLang="ko-KR" sz="16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torchvision.datasets.MNIST</a:t>
            </a:r>
            <a:r>
              <a:rPr kumimoji="0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(root=</a:t>
            </a:r>
            <a:r>
              <a:rPr kumimoji="0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'./data’</a:t>
            </a:r>
            <a:r>
              <a:rPr kumimoji="0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, </a:t>
            </a:r>
          </a:p>
          <a:p>
            <a:pPr marL="0" marR="0" lvl="0" indent="0" defTabSz="91440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600" kern="0" dirty="0">
                <a:solidFill>
                  <a:srgbClr val="FFFFFF"/>
                </a:solidFill>
              </a:rPr>
              <a:t>                        </a:t>
            </a:r>
            <a:r>
              <a:rPr kumimoji="0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train</a:t>
            </a:r>
            <a:r>
              <a:rPr kumimoji="0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=</a:t>
            </a:r>
            <a:r>
              <a:rPr kumimoji="0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srgbClr val="AE81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True</a:t>
            </a:r>
            <a:r>
              <a:rPr kumimoji="0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, download</a:t>
            </a:r>
            <a:r>
              <a:rPr kumimoji="0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=</a:t>
            </a:r>
            <a:r>
              <a:rPr kumimoji="0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srgbClr val="AE81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True</a:t>
            </a:r>
            <a:r>
              <a:rPr kumimoji="0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)</a:t>
            </a:r>
          </a:p>
          <a:p>
            <a:pPr marL="0" marR="0" lvl="0" indent="0" defTabSz="91440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print</a:t>
            </a:r>
            <a:r>
              <a:rPr kumimoji="0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</a:t>
            </a:r>
            <a:r>
              <a:rPr kumimoji="0" lang="en-US" altLang="ko-KR" sz="16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mnist.data.size</a:t>
            </a:r>
            <a:r>
              <a:rPr kumimoji="0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())</a:t>
            </a:r>
          </a:p>
          <a:p>
            <a:pPr marL="0" marR="0" lvl="0" indent="0" defTabSz="91440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print</a:t>
            </a:r>
            <a:r>
              <a:rPr kumimoji="0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</a:t>
            </a:r>
            <a:r>
              <a:rPr kumimoji="0" lang="en-US" altLang="ko-KR" sz="16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mnist.targets.size</a:t>
            </a:r>
            <a:r>
              <a:rPr kumimoji="0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())</a:t>
            </a:r>
          </a:p>
          <a:p>
            <a:pPr marL="0" marR="0" lvl="0" indent="0" defTabSz="91440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num </a:t>
            </a:r>
            <a:r>
              <a:rPr kumimoji="0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=</a:t>
            </a:r>
            <a:r>
              <a:rPr kumimoji="0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</a:t>
            </a:r>
            <a:r>
              <a:rPr kumimoji="0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srgbClr val="AE81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6000</a:t>
            </a:r>
          </a:p>
          <a:p>
            <a:pPr marL="0" marR="0" lvl="0" indent="0" defTabSz="91440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plt.imshow</a:t>
            </a:r>
            <a:r>
              <a:rPr kumimoji="0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</a:t>
            </a:r>
            <a:r>
              <a:rPr kumimoji="0" lang="en-US" altLang="ko-KR" sz="16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mnist.data</a:t>
            </a:r>
            <a:r>
              <a:rPr kumimoji="0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[num],</a:t>
            </a:r>
          </a:p>
          <a:p>
            <a:pPr marL="0" marR="0" lvl="0" indent="0" defTabSz="91440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   </a:t>
            </a:r>
            <a:r>
              <a:rPr kumimoji="0" lang="en-US" altLang="ko-KR" sz="16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cmap</a:t>
            </a:r>
            <a:r>
              <a:rPr kumimoji="0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=</a:t>
            </a:r>
            <a:r>
              <a:rPr kumimoji="0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"Greys"</a:t>
            </a:r>
            <a:r>
              <a:rPr kumimoji="0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, interpolation</a:t>
            </a:r>
            <a:r>
              <a:rPr kumimoji="0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=</a:t>
            </a:r>
            <a:r>
              <a:rPr kumimoji="0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"nearest"</a:t>
            </a:r>
            <a:r>
              <a:rPr kumimoji="0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)</a:t>
            </a:r>
          </a:p>
          <a:p>
            <a:pPr marL="0" marR="0" lvl="0" indent="0" defTabSz="91440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plt.show</a:t>
            </a:r>
            <a:r>
              <a:rPr kumimoji="0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()</a:t>
            </a:r>
          </a:p>
          <a:p>
            <a:pPr marL="0" marR="0" lvl="0" indent="0" defTabSz="91440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print</a:t>
            </a:r>
            <a:r>
              <a:rPr kumimoji="0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</a:t>
            </a:r>
            <a:r>
              <a:rPr kumimoji="0" lang="en-US" altLang="ko-KR" sz="16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mnist.targets</a:t>
            </a:r>
            <a:r>
              <a:rPr kumimoji="0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[num])</a:t>
            </a:r>
            <a:endParaRPr kumimoji="0" lang="ko-KR" altLang="en-US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roid Sans Mono" panose="020B0609030804020204" pitchFamily="49" charset="0"/>
              <a:cs typeface="Droid Sans Mono" panose="020B0609030804020204" pitchFamily="49" charset="0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2402230-9D31-4589-9388-2FA9CCC122E6}"/>
              </a:ext>
            </a:extLst>
          </p:cNvPr>
          <p:cNvSpPr/>
          <p:nvPr/>
        </p:nvSpPr>
        <p:spPr>
          <a:xfrm>
            <a:off x="7783728" y="1938658"/>
            <a:ext cx="1631356" cy="465927"/>
          </a:xfrm>
          <a:prstGeom prst="rect">
            <a:avLst/>
          </a:prstGeom>
          <a:solidFill>
            <a:srgbClr val="74B0DF">
              <a:alpha val="30000"/>
            </a:srgbClr>
          </a:solidFill>
          <a:ln w="22225" cap="flat" cmpd="sng" algn="ctr">
            <a:solidFill>
              <a:srgbClr val="000000">
                <a:lumMod val="50000"/>
                <a:lumOff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Result</a:t>
            </a:r>
            <a:endParaRPr kumimoji="0" lang="ko-KR" altLang="en-US" sz="20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2A06D2-3D53-42F7-A39F-9005BECE6668}"/>
              </a:ext>
            </a:extLst>
          </p:cNvPr>
          <p:cNvSpPr txBox="1"/>
          <p:nvPr/>
        </p:nvSpPr>
        <p:spPr>
          <a:xfrm>
            <a:off x="7783728" y="2404586"/>
            <a:ext cx="3591843" cy="3743296"/>
          </a:xfrm>
          <a:prstGeom prst="rect">
            <a:avLst/>
          </a:prstGeom>
          <a:solidFill>
            <a:srgbClr val="FFFFFF">
              <a:lumMod val="95000"/>
            </a:srgbClr>
          </a:solidFill>
          <a:ln w="22225">
            <a:solidFill>
              <a:srgbClr val="000000">
                <a:lumMod val="50000"/>
                <a:lumOff val="50000"/>
              </a:srgbClr>
            </a:solidFill>
          </a:ln>
        </p:spPr>
        <p:txBody>
          <a:bodyPr wrap="square" rtlCol="0" anchor="t">
            <a:noAutofit/>
          </a:bodyPr>
          <a:lstStyle>
            <a:defPPr>
              <a:defRPr lang="en-US"/>
            </a:defPPr>
            <a:lvl1pPr>
              <a:defRPr sz="28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defRPr>
            </a:lvl1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torch.Size</a:t>
            </a:r>
            <a:r>
              <a:rPr kumimoji="0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([60000, 28, 28])</a:t>
            </a:r>
          </a:p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torch.Size</a:t>
            </a:r>
            <a:r>
              <a:rPr kumimoji="0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([60000])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C6BB9E6A-A19B-4FA9-AE97-55E3DC0971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4127" y="3711077"/>
            <a:ext cx="2111043" cy="20858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6670521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B27F254-8070-4C4D-B9B1-470E76173A15}"/>
              </a:ext>
            </a:extLst>
          </p:cNvPr>
          <p:cNvSpPr txBox="1"/>
          <p:nvPr/>
        </p:nvSpPr>
        <p:spPr>
          <a:xfrm>
            <a:off x="1766129" y="1144994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Hyperparameter </a:t>
            </a:r>
            <a:r>
              <a:rPr lang="ko-KR" altLang="en-US" sz="240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설정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706B73A2-6803-4E68-B60B-31EF8054116C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DDE15BAB-D38A-4179-8E8E-893673C928A9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D390C4BD-0604-487C-A420-06B6005EABE2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6" name="직사각형 5">
            <a:extLst>
              <a:ext uri="{FF2B5EF4-FFF2-40B4-BE49-F238E27FC236}">
                <a16:creationId xmlns:a16="http://schemas.microsoft.com/office/drawing/2014/main" id="{62A57ECC-6A9D-4684-A9E4-1DA2233AB636}"/>
              </a:ext>
            </a:extLst>
          </p:cNvPr>
          <p:cNvSpPr/>
          <p:nvPr/>
        </p:nvSpPr>
        <p:spPr>
          <a:xfrm>
            <a:off x="1189916" y="1938658"/>
            <a:ext cx="2696284" cy="465927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 w="22225" cap="flat" cmpd="sng" algn="ctr">
            <a:solidFill>
              <a:srgbClr val="000000">
                <a:lumMod val="50000"/>
                <a:lumOff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Hyperparameter</a:t>
            </a:r>
            <a:endParaRPr kumimoji="0" lang="ko-KR" altLang="en-US" sz="20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ADAF81-7821-4456-B990-E345A2884F5D}"/>
              </a:ext>
            </a:extLst>
          </p:cNvPr>
          <p:cNvSpPr txBox="1"/>
          <p:nvPr/>
        </p:nvSpPr>
        <p:spPr>
          <a:xfrm>
            <a:off x="1189916" y="2404585"/>
            <a:ext cx="6319837" cy="3231927"/>
          </a:xfrm>
          <a:prstGeom prst="rect">
            <a:avLst/>
          </a:prstGeom>
          <a:solidFill>
            <a:srgbClr val="272822"/>
          </a:solidFill>
          <a:ln w="22225">
            <a:solidFill>
              <a:srgbClr val="000000">
                <a:lumMod val="50000"/>
                <a:lumOff val="50000"/>
              </a:srgbClr>
            </a:solidFill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>
              <a:defRPr sz="28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device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 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=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 </a:t>
            </a:r>
            <a:r>
              <a:rPr kumimoji="0" lang="en-US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torch.device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DCDCDC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'</a:t>
            </a:r>
            <a:r>
              <a:rPr kumimoji="0" lang="en-US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cuda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'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 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if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 </a:t>
            </a:r>
          </a:p>
          <a:p>
            <a:pPr marL="0" marR="0" lvl="0" indent="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600" dirty="0">
                <a:solidFill>
                  <a:srgbClr val="D4D4D4"/>
                </a:solidFill>
              </a:rPr>
              <a:t>         </a:t>
            </a:r>
            <a:r>
              <a:rPr kumimoji="0" lang="en-US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torch.cuda.is_available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()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 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else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 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'</a:t>
            </a:r>
            <a:r>
              <a:rPr kumimoji="0" lang="en-US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cpu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'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DCDCDC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)</a:t>
            </a:r>
            <a:endParaRPr kumimoji="0" lang="en-US" altLang="ko-KR" sz="1600" b="0" i="0" u="none" strike="noStrike" kern="1200" cap="none" spc="0" normalizeH="0" baseline="0" noProof="0" dirty="0">
              <a:ln>
                <a:noFill/>
              </a:ln>
              <a:solidFill>
                <a:srgbClr val="D4D4D4"/>
              </a:solidFill>
              <a:effectLst/>
              <a:uLnTx/>
              <a:uFillTx/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print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</a:t>
            </a:r>
            <a:r>
              <a:rPr lang="en-US" altLang="ko-KR" sz="1600" kern="0" dirty="0">
                <a:solidFill>
                  <a:srgbClr val="F92672"/>
                </a:solidFill>
              </a:rPr>
              <a:t>device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75715E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# Hyper-parameters</a:t>
            </a:r>
            <a:endParaRPr kumimoji="0" lang="en-US" altLang="ko-KR" sz="1600" b="0" i="0" u="none" strike="noStrike" kern="1200" cap="none" spc="0" normalizeH="0" baseline="0" noProof="0" dirty="0">
              <a:ln>
                <a:noFill/>
              </a:ln>
              <a:solidFill>
                <a:srgbClr val="D4D4D4"/>
              </a:solidFill>
              <a:effectLst/>
              <a:uLnTx/>
              <a:uFillTx/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input_size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 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=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 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AE81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784</a:t>
            </a:r>
            <a:endParaRPr kumimoji="0" lang="en-US" altLang="ko-KR" sz="1600" b="0" i="0" u="none" strike="noStrike" kern="1200" cap="none" spc="0" normalizeH="0" baseline="0" noProof="0" dirty="0">
              <a:ln>
                <a:noFill/>
              </a:ln>
              <a:solidFill>
                <a:srgbClr val="D4D4D4"/>
              </a:solidFill>
              <a:effectLst/>
              <a:uLnTx/>
              <a:uFillTx/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hidden_size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 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=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 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AE81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500</a:t>
            </a:r>
            <a:endParaRPr kumimoji="0" lang="en-US" altLang="ko-KR" sz="1600" b="0" i="0" u="none" strike="noStrike" kern="1200" cap="none" spc="0" normalizeH="0" baseline="0" noProof="0" dirty="0">
              <a:ln>
                <a:noFill/>
              </a:ln>
              <a:solidFill>
                <a:srgbClr val="D4D4D4"/>
              </a:solidFill>
              <a:effectLst/>
              <a:uLnTx/>
              <a:uFillTx/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num_classes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 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=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 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AE81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10</a:t>
            </a:r>
            <a:endParaRPr kumimoji="0" lang="en-US" altLang="ko-KR" sz="1600" b="0" i="0" u="none" strike="noStrike" kern="1200" cap="none" spc="0" normalizeH="0" baseline="0" noProof="0" dirty="0">
              <a:ln>
                <a:noFill/>
              </a:ln>
              <a:solidFill>
                <a:srgbClr val="D4D4D4"/>
              </a:solidFill>
              <a:effectLst/>
              <a:uLnTx/>
              <a:uFillTx/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num_epochs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 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=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 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AE81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5</a:t>
            </a:r>
            <a:endParaRPr kumimoji="0" lang="en-US" altLang="ko-KR" sz="1600" b="0" i="0" u="none" strike="noStrike" kern="1200" cap="none" spc="0" normalizeH="0" baseline="0" noProof="0" dirty="0">
              <a:ln>
                <a:noFill/>
              </a:ln>
              <a:solidFill>
                <a:srgbClr val="D4D4D4"/>
              </a:solidFill>
              <a:effectLst/>
              <a:uLnTx/>
              <a:uFillTx/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batch_size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 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=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 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AE81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100</a:t>
            </a:r>
            <a:endParaRPr kumimoji="0" lang="en-US" altLang="ko-KR" sz="1600" b="0" i="0" u="none" strike="noStrike" kern="1200" cap="none" spc="0" normalizeH="0" baseline="0" noProof="0" dirty="0">
              <a:ln>
                <a:noFill/>
              </a:ln>
              <a:solidFill>
                <a:srgbClr val="D4D4D4"/>
              </a:solidFill>
              <a:effectLst/>
              <a:uLnTx/>
              <a:uFillTx/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learning_rate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 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=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 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AE81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0.001</a:t>
            </a:r>
            <a:endParaRPr kumimoji="0" lang="en-US" altLang="ko-KR" sz="1600" b="0" i="0" u="none" strike="noStrike" kern="1200" cap="none" spc="0" normalizeH="0" baseline="0" noProof="0" dirty="0">
              <a:ln>
                <a:noFill/>
              </a:ln>
              <a:solidFill>
                <a:srgbClr val="D4D4D4"/>
              </a:solidFill>
              <a:effectLst/>
              <a:uLnTx/>
              <a:uFillTx/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2402230-9D31-4589-9388-2FA9CCC122E6}"/>
              </a:ext>
            </a:extLst>
          </p:cNvPr>
          <p:cNvSpPr/>
          <p:nvPr/>
        </p:nvSpPr>
        <p:spPr>
          <a:xfrm>
            <a:off x="7783728" y="1938658"/>
            <a:ext cx="1631356" cy="465927"/>
          </a:xfrm>
          <a:prstGeom prst="rect">
            <a:avLst/>
          </a:prstGeom>
          <a:solidFill>
            <a:srgbClr val="74B0DF">
              <a:alpha val="30000"/>
            </a:srgbClr>
          </a:solidFill>
          <a:ln w="22225" cap="flat" cmpd="sng" algn="ctr">
            <a:solidFill>
              <a:srgbClr val="000000">
                <a:lumMod val="50000"/>
                <a:lumOff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Result</a:t>
            </a:r>
            <a:endParaRPr kumimoji="0" lang="ko-KR" altLang="en-US" sz="20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2A06D2-3D53-42F7-A39F-9005BECE6668}"/>
              </a:ext>
            </a:extLst>
          </p:cNvPr>
          <p:cNvSpPr txBox="1"/>
          <p:nvPr/>
        </p:nvSpPr>
        <p:spPr>
          <a:xfrm>
            <a:off x="7783728" y="2404586"/>
            <a:ext cx="2826439" cy="465927"/>
          </a:xfrm>
          <a:prstGeom prst="rect">
            <a:avLst/>
          </a:prstGeom>
          <a:solidFill>
            <a:srgbClr val="FFFFFF">
              <a:lumMod val="95000"/>
            </a:srgbClr>
          </a:solidFill>
          <a:ln w="22225">
            <a:solidFill>
              <a:srgbClr val="000000">
                <a:lumMod val="50000"/>
                <a:lumOff val="50000"/>
              </a:srgbClr>
            </a:solidFill>
          </a:ln>
        </p:spPr>
        <p:txBody>
          <a:bodyPr wrap="square" rtlCol="0" anchor="t">
            <a:noAutofit/>
          </a:bodyPr>
          <a:lstStyle>
            <a:defPPr>
              <a:defRPr lang="en-US"/>
            </a:defPPr>
            <a:lvl1pPr>
              <a:defRPr sz="28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defRPr>
            </a:lvl1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cpu</a:t>
            </a:r>
            <a:endParaRPr kumimoji="0" lang="en-US" altLang="ko-KR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9501478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B27F254-8070-4C4D-B9B1-470E76173A15}"/>
              </a:ext>
            </a:extLst>
          </p:cNvPr>
          <p:cNvSpPr txBox="1"/>
          <p:nvPr/>
        </p:nvSpPr>
        <p:spPr>
          <a:xfrm>
            <a:off x="1766129" y="1144994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Dataset</a:t>
            </a:r>
            <a:r>
              <a:rPr lang="ko-KR" altLang="en-US" sz="240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과 </a:t>
            </a:r>
            <a:r>
              <a:rPr lang="en-US" altLang="ko-KR" sz="240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Dataloader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706B73A2-6803-4E68-B60B-31EF8054116C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DDE15BAB-D38A-4179-8E8E-893673C928A9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D390C4BD-0604-487C-A420-06B6005EABE2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6" name="직사각형 5">
            <a:extLst>
              <a:ext uri="{FF2B5EF4-FFF2-40B4-BE49-F238E27FC236}">
                <a16:creationId xmlns:a16="http://schemas.microsoft.com/office/drawing/2014/main" id="{62A57ECC-6A9D-4684-A9E4-1DA2233AB636}"/>
              </a:ext>
            </a:extLst>
          </p:cNvPr>
          <p:cNvSpPr/>
          <p:nvPr/>
        </p:nvSpPr>
        <p:spPr>
          <a:xfrm>
            <a:off x="1189916" y="1853012"/>
            <a:ext cx="3763084" cy="414167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 w="22225" cap="flat" cmpd="sng" algn="ctr">
            <a:solidFill>
              <a:srgbClr val="000000">
                <a:lumMod val="50000"/>
                <a:lumOff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Dataset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and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en-US" altLang="ko-KR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Dataloader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ADAF81-7821-4456-B990-E345A2884F5D}"/>
              </a:ext>
            </a:extLst>
          </p:cNvPr>
          <p:cNvSpPr txBox="1"/>
          <p:nvPr/>
        </p:nvSpPr>
        <p:spPr>
          <a:xfrm>
            <a:off x="1189916" y="2267178"/>
            <a:ext cx="9812168" cy="3894135"/>
          </a:xfrm>
          <a:prstGeom prst="rect">
            <a:avLst/>
          </a:prstGeom>
          <a:solidFill>
            <a:srgbClr val="272822"/>
          </a:solidFill>
          <a:ln w="22225">
            <a:solidFill>
              <a:srgbClr val="000000">
                <a:lumMod val="50000"/>
                <a:lumOff val="50000"/>
              </a:srgbClr>
            </a:solidFill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>
              <a:defRPr sz="28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75715E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# </a:t>
            </a:r>
            <a:r>
              <a:rPr kumimoji="0" lang="ko-KR" alt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75715E"/>
                </a:solidFill>
                <a:effectLst/>
                <a:uLnTx/>
                <a:uFillTx/>
                <a:latin typeface="Droid Sans Mono" panose="020B0609030804020204" pitchFamily="49" charset="0"/>
                <a:cs typeface="Droid Sans Mono" panose="020B0609030804020204" pitchFamily="49" charset="0"/>
              </a:rPr>
              <a:t>파이토치에서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75715E"/>
                </a:solidFill>
                <a:effectLst/>
                <a:uLnTx/>
                <a:uFillTx/>
                <a:latin typeface="Droid Sans Mono" panose="020B0609030804020204" pitchFamily="49" charset="0"/>
                <a:cs typeface="Droid Sans Mono" panose="020B0609030804020204" pitchFamily="49" charset="0"/>
              </a:rPr>
              <a:t> 제공하는 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75715E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MNIST dataset</a:t>
            </a:r>
            <a:endParaRPr kumimoji="0" lang="en-US" altLang="ko-KR" sz="1600" b="0" i="0" u="none" strike="noStrike" kern="1200" cap="none" spc="0" normalizeH="0" baseline="0" noProof="0" dirty="0">
              <a:ln>
                <a:noFill/>
              </a:ln>
              <a:solidFill>
                <a:srgbClr val="D4D4D4"/>
              </a:solidFill>
              <a:effectLst/>
              <a:uLnTx/>
              <a:uFillTx/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train_dataset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 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=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 </a:t>
            </a:r>
            <a:r>
              <a:rPr kumimoji="0" lang="en-US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torchvision.datasets.MNIST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(root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=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'./</a:t>
            </a:r>
            <a:r>
              <a:rPr kumimoji="0" lang="en-US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data'</a:t>
            </a:r>
            <a:r>
              <a:rPr kumimoji="0" lang="en-US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DCDCDC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,</a:t>
            </a:r>
            <a:r>
              <a:rPr kumimoji="0" lang="en-US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train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=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AE81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True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DCDCDC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,</a:t>
            </a:r>
            <a:endParaRPr kumimoji="0" lang="en-US" altLang="ko-KR" sz="1600" b="0" i="0" u="none" strike="noStrike" kern="1200" cap="none" spc="0" normalizeH="0" baseline="0" noProof="0" dirty="0">
              <a:ln>
                <a:noFill/>
              </a:ln>
              <a:solidFill>
                <a:srgbClr val="D4D4D4"/>
              </a:solidFill>
              <a:effectLst/>
              <a:uLnTx/>
              <a:uFillTx/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600" dirty="0">
                <a:solidFill>
                  <a:srgbClr val="FFFFFF"/>
                </a:solidFill>
              </a:rPr>
              <a:t>                            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transform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=</a:t>
            </a:r>
            <a:r>
              <a:rPr kumimoji="0" lang="en-US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transforms.ToTensor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(), download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=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AE81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True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DCDCDC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)</a:t>
            </a:r>
            <a:endParaRPr kumimoji="0" lang="en-US" altLang="ko-KR" sz="1600" b="0" i="0" u="none" strike="noStrike" kern="1200" cap="none" spc="0" normalizeH="0" baseline="0" noProof="0" dirty="0">
              <a:ln>
                <a:noFill/>
              </a:ln>
              <a:solidFill>
                <a:srgbClr val="D4D4D4"/>
              </a:solidFill>
              <a:effectLst/>
              <a:uLnTx/>
              <a:uFillTx/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test_dataset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 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=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 </a:t>
            </a:r>
            <a:r>
              <a:rPr kumimoji="0" lang="en-US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torchvision.datasets.MNIST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(root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=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'./data'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DCDCDC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,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 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train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=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AE81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False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DCDCDC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,</a:t>
            </a:r>
            <a:endParaRPr kumimoji="0" lang="en-US" altLang="ko-KR" sz="1600" b="0" i="0" u="none" strike="noStrike" kern="1200" cap="none" spc="0" normalizeH="0" baseline="0" noProof="0" dirty="0">
              <a:ln>
                <a:noFill/>
              </a:ln>
              <a:solidFill>
                <a:srgbClr val="D4D4D4"/>
              </a:solidFill>
              <a:effectLst/>
              <a:uLnTx/>
              <a:uFillTx/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                    transform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=</a:t>
            </a:r>
            <a:r>
              <a:rPr kumimoji="0" lang="en-US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transforms.ToTensor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())</a:t>
            </a:r>
            <a:b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</a:br>
            <a:endParaRPr kumimoji="0" lang="en-US" altLang="ko-KR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75715E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# 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75715E"/>
                </a:solidFill>
                <a:effectLst/>
                <a:uLnTx/>
                <a:uFillTx/>
                <a:latin typeface="Droid Sans Mono" panose="020B0609030804020204" pitchFamily="49" charset="0"/>
                <a:cs typeface="Droid Sans Mono" panose="020B0609030804020204" pitchFamily="49" charset="0"/>
              </a:rPr>
              <a:t>배치 단위로 네트워크에 데이터를 넘겨주는 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75715E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Data loader</a:t>
            </a:r>
            <a:endParaRPr kumimoji="0" lang="en-US" altLang="ko-KR" sz="1600" b="0" i="0" u="none" strike="noStrike" kern="1200" cap="none" spc="0" normalizeH="0" baseline="0" noProof="0" dirty="0">
              <a:ln>
                <a:noFill/>
              </a:ln>
              <a:solidFill>
                <a:srgbClr val="D4D4D4"/>
              </a:solidFill>
              <a:effectLst/>
              <a:uLnTx/>
              <a:uFillTx/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train_loader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 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=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 </a:t>
            </a:r>
            <a:r>
              <a:rPr kumimoji="0" lang="en-US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torch.utils.data.DataLoader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(dataset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=</a:t>
            </a:r>
            <a:r>
              <a:rPr kumimoji="0" lang="en-US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train_dataset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                        </a:t>
            </a:r>
            <a:r>
              <a:rPr kumimoji="0" lang="en-US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batch_size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=</a:t>
            </a:r>
            <a:r>
              <a:rPr kumimoji="0" lang="en-US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batch_size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, shuffle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=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AE81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True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DCDCDC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)</a:t>
            </a:r>
            <a:endParaRPr kumimoji="0" lang="en-US" altLang="ko-KR" sz="1600" b="0" i="0" u="none" strike="noStrike" kern="1200" cap="none" spc="0" normalizeH="0" baseline="0" noProof="0" dirty="0">
              <a:ln>
                <a:noFill/>
              </a:ln>
              <a:solidFill>
                <a:srgbClr val="D4D4D4"/>
              </a:solidFill>
              <a:effectLst/>
              <a:uLnTx/>
              <a:uFillTx/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test_loader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 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=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 </a:t>
            </a:r>
            <a:r>
              <a:rPr kumimoji="0" lang="en-US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torch.utils.data.DataLoader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(dataset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=</a:t>
            </a:r>
            <a:r>
              <a:rPr kumimoji="0" lang="en-US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test_dataset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                        </a:t>
            </a:r>
            <a:r>
              <a:rPr kumimoji="0" lang="en-US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batch_size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=</a:t>
            </a:r>
            <a:r>
              <a:rPr kumimoji="0" lang="en-US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batch_size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, shuffle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=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AE81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False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DCDCDC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)</a:t>
            </a:r>
            <a:endParaRPr kumimoji="0" lang="en-US" altLang="ko-KR" sz="1600" b="0" i="0" u="none" strike="noStrike" kern="1200" cap="none" spc="0" normalizeH="0" baseline="0" noProof="0" dirty="0">
              <a:ln>
                <a:noFill/>
              </a:ln>
              <a:solidFill>
                <a:srgbClr val="D4D4D4"/>
              </a:solidFill>
              <a:effectLst/>
              <a:uLnTx/>
              <a:uFillTx/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0271278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B27F254-8070-4C4D-B9B1-470E76173A15}"/>
              </a:ext>
            </a:extLst>
          </p:cNvPr>
          <p:cNvSpPr txBox="1"/>
          <p:nvPr/>
        </p:nvSpPr>
        <p:spPr>
          <a:xfrm>
            <a:off x="1766129" y="1144994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모델 구현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706B73A2-6803-4E68-B60B-31EF8054116C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DDE15BAB-D38A-4179-8E8E-893673C928A9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D390C4BD-0604-487C-A420-06B6005EABE2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6" name="직사각형 5">
            <a:extLst>
              <a:ext uri="{FF2B5EF4-FFF2-40B4-BE49-F238E27FC236}">
                <a16:creationId xmlns:a16="http://schemas.microsoft.com/office/drawing/2014/main" id="{62A57ECC-6A9D-4684-A9E4-1DA2233AB636}"/>
              </a:ext>
            </a:extLst>
          </p:cNvPr>
          <p:cNvSpPr/>
          <p:nvPr/>
        </p:nvSpPr>
        <p:spPr>
          <a:xfrm>
            <a:off x="1189916" y="1708284"/>
            <a:ext cx="3285831" cy="414167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 w="22225" cap="flat" cmpd="sng" algn="ctr">
            <a:solidFill>
              <a:srgbClr val="000000">
                <a:lumMod val="50000"/>
                <a:lumOff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Model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설계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ADAF81-7821-4456-B990-E345A2884F5D}"/>
              </a:ext>
            </a:extLst>
          </p:cNvPr>
          <p:cNvSpPr txBox="1"/>
          <p:nvPr/>
        </p:nvSpPr>
        <p:spPr>
          <a:xfrm>
            <a:off x="1189916" y="2122450"/>
            <a:ext cx="9812168" cy="4095469"/>
          </a:xfrm>
          <a:prstGeom prst="rect">
            <a:avLst/>
          </a:prstGeom>
          <a:solidFill>
            <a:srgbClr val="272822"/>
          </a:solidFill>
          <a:ln w="22225">
            <a:solidFill>
              <a:srgbClr val="000000">
                <a:lumMod val="50000"/>
                <a:lumOff val="50000"/>
              </a:srgbClr>
            </a:solidFill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>
              <a:defRPr sz="28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1" u="none" strike="noStrike" kern="1200" cap="none" spc="0" normalizeH="0" baseline="0" noProof="0" dirty="0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class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 </a:t>
            </a:r>
            <a:r>
              <a:rPr kumimoji="0" lang="en-US" altLang="ko-KR" sz="1600" b="0" i="0" u="sng" strike="noStrike" kern="1200" cap="none" spc="0" normalizeH="0" baseline="0" noProof="0" dirty="0" err="1">
                <a:ln>
                  <a:noFill/>
                </a:ln>
                <a:solidFill>
                  <a:srgbClr val="A6E22E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NeuralNet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</a:t>
            </a:r>
            <a:r>
              <a:rPr kumimoji="0" lang="en-US" altLang="ko-KR" sz="1600" b="0" i="1" u="sng" strike="noStrike" kern="1200" cap="none" spc="0" normalizeH="0" baseline="0" noProof="0" dirty="0" err="1">
                <a:ln>
                  <a:noFill/>
                </a:ln>
                <a:solidFill>
                  <a:srgbClr val="A6E22E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nn</a:t>
            </a:r>
            <a:r>
              <a:rPr kumimoji="0" lang="en-US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.</a:t>
            </a:r>
            <a:r>
              <a:rPr kumimoji="0" lang="en-US" altLang="ko-KR" sz="1600" b="0" i="1" u="sng" strike="noStrike" kern="1200" cap="none" spc="0" normalizeH="0" baseline="0" noProof="0" dirty="0" err="1">
                <a:ln>
                  <a:noFill/>
                </a:ln>
                <a:solidFill>
                  <a:srgbClr val="A6E22E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Module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):</a:t>
            </a:r>
          </a:p>
          <a:p>
            <a:pPr marL="0" marR="0" lvl="0" indent="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  </a:t>
            </a:r>
            <a:r>
              <a:rPr kumimoji="0" lang="en-US" altLang="ko-KR" sz="1600" b="0" i="1" u="none" strike="noStrike" kern="1200" cap="none" spc="0" normalizeH="0" baseline="0" noProof="0" dirty="0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def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 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A6E22E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__</a:t>
            </a:r>
            <a:r>
              <a:rPr kumimoji="0" lang="en-US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A6E22E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init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A6E22E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__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</a:t>
            </a:r>
            <a:r>
              <a:rPr kumimoji="0" lang="en-US" altLang="ko-KR" sz="1600" b="0" i="1" u="none" strike="noStrike" kern="1200" cap="none" spc="0" normalizeH="0" baseline="0" noProof="0" dirty="0">
                <a:ln>
                  <a:noFill/>
                </a:ln>
                <a:solidFill>
                  <a:srgbClr val="FD971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self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,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 </a:t>
            </a:r>
            <a:r>
              <a:rPr kumimoji="0" lang="en-US" altLang="ko-KR" sz="1600" b="0" i="1" u="none" strike="noStrike" kern="1200" cap="none" spc="0" normalizeH="0" baseline="0" noProof="0" dirty="0" err="1">
                <a:ln>
                  <a:noFill/>
                </a:ln>
                <a:solidFill>
                  <a:srgbClr val="FD971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input_size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,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 </a:t>
            </a:r>
            <a:r>
              <a:rPr kumimoji="0" lang="en-US" altLang="ko-KR" sz="1600" b="0" i="1" u="none" strike="noStrike" kern="1200" cap="none" spc="0" normalizeH="0" baseline="0" noProof="0" dirty="0" err="1">
                <a:ln>
                  <a:noFill/>
                </a:ln>
                <a:solidFill>
                  <a:srgbClr val="FD971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hidden_size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,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 </a:t>
            </a:r>
            <a:r>
              <a:rPr kumimoji="0" lang="en-US" altLang="ko-KR" sz="1600" b="0" i="1" u="none" strike="noStrike" kern="1200" cap="none" spc="0" normalizeH="0" baseline="0" noProof="0" dirty="0" err="1">
                <a:ln>
                  <a:noFill/>
                </a:ln>
                <a:solidFill>
                  <a:srgbClr val="FD971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num_classes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):</a:t>
            </a:r>
          </a:p>
          <a:p>
            <a:pPr marL="0" marR="0" lvl="0" indent="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    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super(</a:t>
            </a:r>
            <a:r>
              <a:rPr kumimoji="0" lang="en-US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NeuralNet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,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 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74B0D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self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).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__</a:t>
            </a:r>
            <a:r>
              <a:rPr kumimoji="0" lang="en-US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init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__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()</a:t>
            </a:r>
          </a:p>
          <a:p>
            <a:pPr marL="0" marR="0" lvl="0" indent="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    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74B0D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self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.fc1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 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=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 </a:t>
            </a:r>
            <a:r>
              <a:rPr kumimoji="0" lang="en-US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nn.Linear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</a:t>
            </a:r>
            <a:r>
              <a:rPr kumimoji="0" lang="en-US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input_size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, </a:t>
            </a:r>
            <a:r>
              <a:rPr kumimoji="0" lang="en-US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hidden_size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    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74B0D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self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.fc2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 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=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 </a:t>
            </a:r>
            <a:r>
              <a:rPr kumimoji="0" lang="en-US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nn.Linear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</a:t>
            </a:r>
            <a:r>
              <a:rPr kumimoji="0" lang="en-US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hidden_size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, </a:t>
            </a:r>
            <a:r>
              <a:rPr kumimoji="0" lang="en-US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hidden_size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    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74B0D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self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.fc3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 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=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 </a:t>
            </a:r>
            <a:r>
              <a:rPr kumimoji="0" lang="en-US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nn.Linear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</a:t>
            </a:r>
            <a:r>
              <a:rPr kumimoji="0" lang="en-US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hidden_size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, </a:t>
            </a:r>
            <a:r>
              <a:rPr kumimoji="0" lang="en-US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num_classes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  </a:t>
            </a:r>
            <a:r>
              <a:rPr kumimoji="0" lang="en-US" altLang="ko-KR" sz="1600" b="0" i="1" u="none" strike="noStrike" kern="1200" cap="none" spc="0" normalizeH="0" baseline="0" noProof="0" dirty="0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def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 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A6E22E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forward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</a:t>
            </a:r>
            <a:r>
              <a:rPr kumimoji="0" lang="en-US" altLang="ko-KR" sz="1600" b="0" i="1" u="none" strike="noStrike" kern="1200" cap="none" spc="0" normalizeH="0" baseline="0" noProof="0" dirty="0">
                <a:ln>
                  <a:noFill/>
                </a:ln>
                <a:solidFill>
                  <a:srgbClr val="FD971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self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,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 </a:t>
            </a:r>
            <a:r>
              <a:rPr kumimoji="0" lang="en-US" altLang="ko-KR" sz="1600" b="0" i="1" u="none" strike="noStrike" kern="1200" cap="none" spc="0" normalizeH="0" baseline="0" noProof="0" dirty="0">
                <a:ln>
                  <a:noFill/>
                </a:ln>
                <a:solidFill>
                  <a:srgbClr val="FD971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x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):</a:t>
            </a:r>
          </a:p>
          <a:p>
            <a:pPr marL="0" marR="0" lvl="0" indent="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    out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 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=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 </a:t>
            </a:r>
            <a:r>
              <a:rPr kumimoji="0" lang="en-US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F.relu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74B0D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self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.fc1(x))</a:t>
            </a:r>
          </a:p>
          <a:p>
            <a:pPr marL="0" marR="0" lvl="0" indent="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    out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 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=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 </a:t>
            </a:r>
            <a:r>
              <a:rPr kumimoji="0" lang="en-US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F.relu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74B0D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self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.fc2(out))</a:t>
            </a:r>
          </a:p>
          <a:p>
            <a:pPr marL="0" marR="0" lvl="0" indent="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    out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 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=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 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74B0D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self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.fc3(out)</a:t>
            </a:r>
          </a:p>
          <a:p>
            <a:pPr marL="0" marR="0" lvl="0" indent="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    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return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 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out</a:t>
            </a:r>
            <a:endParaRPr kumimoji="0" lang="en-US" altLang="ko-KR" sz="1600" b="0" i="0" u="none" strike="noStrike" kern="1200" cap="none" spc="0" normalizeH="0" baseline="0" noProof="0" dirty="0">
              <a:ln>
                <a:noFill/>
              </a:ln>
              <a:solidFill>
                <a:srgbClr val="D4D4D4"/>
              </a:solidFill>
              <a:effectLst/>
              <a:uLnTx/>
              <a:uFillTx/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model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 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=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 </a:t>
            </a:r>
            <a:r>
              <a:rPr kumimoji="0" lang="en-US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NeuralNet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</a:t>
            </a:r>
            <a:r>
              <a:rPr kumimoji="0" lang="en-US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input_size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, </a:t>
            </a:r>
            <a:r>
              <a:rPr kumimoji="0" lang="en-US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hidden_size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, </a:t>
            </a:r>
            <a:r>
              <a:rPr kumimoji="0" lang="en-US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num_classes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).to(device)</a:t>
            </a:r>
          </a:p>
        </p:txBody>
      </p:sp>
    </p:spTree>
    <p:extLst>
      <p:ext uri="{BB962C8B-B14F-4D97-AF65-F5344CB8AC3E}">
        <p14:creationId xmlns:p14="http://schemas.microsoft.com/office/powerpoint/2010/main" val="2087701098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B27F254-8070-4C4D-B9B1-470E76173A15}"/>
              </a:ext>
            </a:extLst>
          </p:cNvPr>
          <p:cNvSpPr txBox="1"/>
          <p:nvPr/>
        </p:nvSpPr>
        <p:spPr>
          <a:xfrm>
            <a:off x="1766129" y="1144994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Loss and Optimizer 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706B73A2-6803-4E68-B60B-31EF8054116C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DDE15BAB-D38A-4179-8E8E-893673C928A9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D390C4BD-0604-487C-A420-06B6005EABE2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6" name="직사각형 5">
            <a:extLst>
              <a:ext uri="{FF2B5EF4-FFF2-40B4-BE49-F238E27FC236}">
                <a16:creationId xmlns:a16="http://schemas.microsoft.com/office/drawing/2014/main" id="{62A57ECC-6A9D-4684-A9E4-1DA2233AB636}"/>
              </a:ext>
            </a:extLst>
          </p:cNvPr>
          <p:cNvSpPr/>
          <p:nvPr/>
        </p:nvSpPr>
        <p:spPr>
          <a:xfrm>
            <a:off x="1189916" y="1853012"/>
            <a:ext cx="3610684" cy="414167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 w="22225" cap="flat" cmpd="sng" algn="ctr">
            <a:solidFill>
              <a:srgbClr val="000000">
                <a:lumMod val="50000"/>
                <a:lumOff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Loss and Optimizer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ADAF81-7821-4456-B990-E345A2884F5D}"/>
              </a:ext>
            </a:extLst>
          </p:cNvPr>
          <p:cNvSpPr txBox="1"/>
          <p:nvPr/>
        </p:nvSpPr>
        <p:spPr>
          <a:xfrm>
            <a:off x="1189916" y="2267179"/>
            <a:ext cx="9812168" cy="1161821"/>
          </a:xfrm>
          <a:prstGeom prst="rect">
            <a:avLst/>
          </a:prstGeom>
          <a:solidFill>
            <a:srgbClr val="272822"/>
          </a:solidFill>
          <a:ln w="22225">
            <a:solidFill>
              <a:srgbClr val="000000">
                <a:lumMod val="50000"/>
                <a:lumOff val="50000"/>
              </a:srgbClr>
            </a:solidFill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>
              <a:defRPr sz="28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criterion 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=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</a:t>
            </a:r>
            <a:r>
              <a:rPr kumimoji="0" lang="en-US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nn.CrossEntropyLoss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()</a:t>
            </a:r>
          </a:p>
          <a:p>
            <a:pPr marL="0" marR="0" lvl="0" indent="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optimizer 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=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</a:t>
            </a:r>
            <a:r>
              <a:rPr kumimoji="0" lang="en-US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torch.optim.Adam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</a:t>
            </a:r>
            <a:r>
              <a:rPr kumimoji="0" lang="en-US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model.parameters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(), </a:t>
            </a:r>
            <a:r>
              <a:rPr kumimoji="0" lang="en-US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lr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=</a:t>
            </a:r>
            <a:r>
              <a:rPr kumimoji="0" lang="en-US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learning_rate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)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75715E"/>
              </a:solidFill>
              <a:effectLst/>
              <a:uLnTx/>
              <a:uFillTx/>
              <a:latin typeface="Droid Sans Mono" panose="020B0609030804020204" pitchFamily="49" charset="0"/>
              <a:cs typeface="Droid Sans Mon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7477025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B27F254-8070-4C4D-B9B1-470E76173A15}"/>
              </a:ext>
            </a:extLst>
          </p:cNvPr>
          <p:cNvSpPr txBox="1"/>
          <p:nvPr/>
        </p:nvSpPr>
        <p:spPr>
          <a:xfrm>
            <a:off x="1766129" y="1144994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Training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706B73A2-6803-4E68-B60B-31EF8054116C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DDE15BAB-D38A-4179-8E8E-893673C928A9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D390C4BD-0604-487C-A420-06B6005EABE2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C9ADAF81-7821-4456-B990-E345A2884F5D}"/>
              </a:ext>
            </a:extLst>
          </p:cNvPr>
          <p:cNvSpPr txBox="1"/>
          <p:nvPr/>
        </p:nvSpPr>
        <p:spPr>
          <a:xfrm>
            <a:off x="1189916" y="1708285"/>
            <a:ext cx="10408526" cy="4648972"/>
          </a:xfrm>
          <a:prstGeom prst="rect">
            <a:avLst/>
          </a:prstGeom>
          <a:solidFill>
            <a:srgbClr val="272822"/>
          </a:solidFill>
          <a:ln w="22225">
            <a:solidFill>
              <a:srgbClr val="000000">
                <a:lumMod val="50000"/>
                <a:lumOff val="50000"/>
              </a:srgbClr>
            </a:solidFill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>
              <a:defRPr sz="28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loss_arr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=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[]</a:t>
            </a:r>
          </a:p>
          <a:p>
            <a:pPr marL="0" marR="0" lvl="0" indent="0" algn="l" defTabSz="91440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total_step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=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</a:t>
            </a:r>
            <a:r>
              <a:rPr kumimoji="0" lang="en-US" altLang="ko-KR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len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</a:t>
            </a:r>
            <a:r>
              <a:rPr kumimoji="0" lang="en-US" altLang="ko-KR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train_loader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for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epoch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in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range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</a:t>
            </a:r>
            <a:r>
              <a:rPr kumimoji="0" lang="en-US" altLang="ko-KR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num_epochs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):</a:t>
            </a:r>
          </a:p>
          <a:p>
            <a:pPr marL="0" marR="0" lvl="0" indent="0" algn="l" defTabSz="91440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for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</a:t>
            </a:r>
            <a:r>
              <a:rPr kumimoji="0" lang="en-US" altLang="ko-KR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i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, (images, labels)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in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enumerate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</a:t>
            </a:r>
            <a:r>
              <a:rPr kumimoji="0" lang="en-US" altLang="ko-KR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train_loader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):</a:t>
            </a:r>
          </a:p>
          <a:p>
            <a:pPr marL="0" marR="0" lvl="0" indent="0" algn="l" defTabSz="91440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75715E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# 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75715E"/>
                </a:solidFill>
                <a:effectLst/>
                <a:uLnTx/>
                <a:uFillTx/>
                <a:latin typeface="Droid Sans Mono" panose="020B0609030804020204" pitchFamily="49" charset="0"/>
                <a:cs typeface="Droid Sans Mono" panose="020B0609030804020204" pitchFamily="49" charset="0"/>
              </a:rPr>
              <a:t>이미지와 정답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75715E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(label)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75715E"/>
                </a:solidFill>
                <a:effectLst/>
                <a:uLnTx/>
                <a:uFillTx/>
                <a:latin typeface="Droid Sans Mono" panose="020B0609030804020204" pitchFamily="49" charset="0"/>
                <a:cs typeface="Droid Sans Mono" panose="020B0609030804020204" pitchFamily="49" charset="0"/>
              </a:rPr>
              <a:t>을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75715E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device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75715E"/>
                </a:solidFill>
                <a:effectLst/>
                <a:uLnTx/>
                <a:uFillTx/>
                <a:latin typeface="Droid Sans Mono" panose="020B0609030804020204" pitchFamily="49" charset="0"/>
                <a:cs typeface="Droid Sans Mono" panose="020B0609030804020204" pitchFamily="49" charset="0"/>
              </a:rPr>
              <a:t>로 올림</a:t>
            </a:r>
          </a:p>
          <a:p>
            <a:pPr marL="0" marR="0" lvl="0" indent="0" algn="l" defTabSz="91440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cs typeface="Droid Sans Mono" panose="020B0609030804020204" pitchFamily="49" charset="0"/>
              </a:rPr>
              <a:t>   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images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=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</a:t>
            </a:r>
            <a:r>
              <a:rPr kumimoji="0" lang="en-US" altLang="ko-KR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images.reshape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AE81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-1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,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AE81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28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*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AE81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28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).to(device)</a:t>
            </a:r>
          </a:p>
          <a:p>
            <a:pPr marL="0" marR="0" lvl="0" indent="0" algn="l" defTabSz="91440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labels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=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labels.to(device)</a:t>
            </a:r>
          </a:p>
          <a:p>
            <a:pPr marL="0" marR="0" lvl="0" indent="0" algn="l" defTabSz="91440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75715E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# Feedforward 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75715E"/>
                </a:solidFill>
                <a:effectLst/>
                <a:uLnTx/>
                <a:uFillTx/>
                <a:latin typeface="Droid Sans Mono" panose="020B0609030804020204" pitchFamily="49" charset="0"/>
                <a:cs typeface="Droid Sans Mono" panose="020B0609030804020204" pitchFamily="49" charset="0"/>
              </a:rPr>
              <a:t>과정</a:t>
            </a:r>
          </a:p>
          <a:p>
            <a:pPr marL="0" marR="0" lvl="0" indent="0" algn="l" defTabSz="91440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cs typeface="Droid Sans Mono" panose="020B0609030804020204" pitchFamily="49" charset="0"/>
              </a:rPr>
              <a:t>   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outputs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=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model(images)</a:t>
            </a:r>
          </a:p>
          <a:p>
            <a:pPr marL="0" marR="0" lvl="0" indent="0" algn="l" defTabSz="91440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75715E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# Loss 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75715E"/>
                </a:solidFill>
                <a:effectLst/>
                <a:uLnTx/>
                <a:uFillTx/>
                <a:latin typeface="Droid Sans Mono" panose="020B0609030804020204" pitchFamily="49" charset="0"/>
                <a:cs typeface="Droid Sans Mono" panose="020B0609030804020204" pitchFamily="49" charset="0"/>
              </a:rPr>
              <a:t>계산</a:t>
            </a:r>
          </a:p>
          <a:p>
            <a:pPr marL="0" marR="0" lvl="0" indent="0" algn="l" defTabSz="91440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cs typeface="Droid Sans Mono" panose="020B0609030804020204" pitchFamily="49" charset="0"/>
              </a:rPr>
              <a:t>   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loss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=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criterion(outputs, labels)</a:t>
            </a:r>
          </a:p>
          <a:p>
            <a:pPr marL="0" marR="0" lvl="0" indent="0" algn="l" defTabSz="91440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75715E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# Backward and optimize</a:t>
            </a:r>
          </a:p>
          <a:p>
            <a:pPr marL="0" marR="0" lvl="0" indent="0" algn="l" defTabSz="91440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</a:t>
            </a:r>
            <a:r>
              <a:rPr kumimoji="0" lang="en-US" altLang="ko-KR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optimizer.zero_grad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()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75715E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# iteration 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75715E"/>
                </a:solidFill>
                <a:effectLst/>
                <a:uLnTx/>
                <a:uFillTx/>
                <a:latin typeface="Droid Sans Mono" panose="020B0609030804020204" pitchFamily="49" charset="0"/>
                <a:cs typeface="Droid Sans Mono" panose="020B0609030804020204" pitchFamily="49" charset="0"/>
              </a:rPr>
              <a:t>마다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75715E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gradient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75715E"/>
                </a:solidFill>
                <a:effectLst/>
                <a:uLnTx/>
                <a:uFillTx/>
                <a:latin typeface="Droid Sans Mono" panose="020B0609030804020204" pitchFamily="49" charset="0"/>
                <a:cs typeface="Droid Sans Mono" panose="020B0609030804020204" pitchFamily="49" charset="0"/>
              </a:rPr>
              <a:t>를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75715E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0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75715E"/>
                </a:solidFill>
                <a:effectLst/>
                <a:uLnTx/>
                <a:uFillTx/>
                <a:latin typeface="Droid Sans Mono" panose="020B0609030804020204" pitchFamily="49" charset="0"/>
                <a:cs typeface="Droid Sans Mono" panose="020B0609030804020204" pitchFamily="49" charset="0"/>
              </a:rPr>
              <a:t>으로 초기화</a:t>
            </a:r>
          </a:p>
          <a:p>
            <a:pPr marL="0" marR="0" lvl="0" indent="0" algn="l" defTabSz="91440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cs typeface="Droid Sans Mono" panose="020B0609030804020204" pitchFamily="49" charset="0"/>
              </a:rPr>
              <a:t>    </a:t>
            </a:r>
            <a:r>
              <a:rPr kumimoji="0" lang="en-US" altLang="ko-KR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loss.backward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()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75715E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# 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75715E"/>
                </a:solidFill>
                <a:effectLst/>
                <a:uLnTx/>
                <a:uFillTx/>
                <a:latin typeface="Droid Sans Mono" panose="020B0609030804020204" pitchFamily="49" charset="0"/>
                <a:cs typeface="Droid Sans Mono" panose="020B0609030804020204" pitchFamily="49" charset="0"/>
              </a:rPr>
              <a:t>가중치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75715E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w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75715E"/>
                </a:solidFill>
                <a:effectLst/>
                <a:uLnTx/>
                <a:uFillTx/>
                <a:latin typeface="Droid Sans Mono" panose="020B0609030804020204" pitchFamily="49" charset="0"/>
                <a:cs typeface="Droid Sans Mono" panose="020B0609030804020204" pitchFamily="49" charset="0"/>
              </a:rPr>
              <a:t>에 대해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75715E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loss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75715E"/>
                </a:solidFill>
                <a:effectLst/>
                <a:uLnTx/>
                <a:uFillTx/>
                <a:latin typeface="Droid Sans Mono" panose="020B0609030804020204" pitchFamily="49" charset="0"/>
                <a:cs typeface="Droid Sans Mono" panose="020B0609030804020204" pitchFamily="49" charset="0"/>
              </a:rPr>
              <a:t>를 미분</a:t>
            </a:r>
          </a:p>
          <a:p>
            <a:pPr marL="0" marR="0" lvl="0" indent="0" algn="l" defTabSz="91440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cs typeface="Droid Sans Mono" panose="020B0609030804020204" pitchFamily="49" charset="0"/>
              </a:rPr>
              <a:t>    </a:t>
            </a:r>
            <a:r>
              <a:rPr kumimoji="0" lang="en-US" altLang="ko-KR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optimizer.step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()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75715E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# 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75715E"/>
                </a:solidFill>
                <a:effectLst/>
                <a:uLnTx/>
                <a:uFillTx/>
                <a:latin typeface="Droid Sans Mono" panose="020B0609030804020204" pitchFamily="49" charset="0"/>
                <a:cs typeface="Droid Sans Mono" panose="020B0609030804020204" pitchFamily="49" charset="0"/>
              </a:rPr>
              <a:t>가중치들을 업데이트</a:t>
            </a:r>
          </a:p>
          <a:p>
            <a:pPr marL="0" marR="0" lvl="0" indent="0" algn="l" defTabSz="91440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cs typeface="Droid Sans Mono" panose="020B0609030804020204" pitchFamily="49" charset="0"/>
              </a:rPr>
              <a:t>   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if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(i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+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AE81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1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) %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AE81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100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==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AE81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0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</a:t>
            </a:r>
            <a:r>
              <a:rPr kumimoji="0" lang="en-US" altLang="ko-KR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loss_arr.append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(loss)</a:t>
            </a:r>
          </a:p>
          <a:p>
            <a:pPr marL="0" marR="0" lvl="0" indent="0" algn="l" defTabSz="91440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print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'Epoch [{}/{}], Step [{}/{}], Loss: {:.4f}'</a:t>
            </a:r>
          </a:p>
          <a:p>
            <a:pPr marL="0" marR="0" lvl="0" indent="0" algn="l" defTabSz="91440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.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format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(epoch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+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AE81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1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, </a:t>
            </a:r>
            <a:r>
              <a:rPr kumimoji="0" lang="en-US" altLang="ko-KR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num_epochs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, i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+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AE81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1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, </a:t>
            </a:r>
            <a:r>
              <a:rPr kumimoji="0" lang="en-US" altLang="ko-KR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total_step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, </a:t>
            </a:r>
            <a:r>
              <a:rPr kumimoji="0" lang="en-US" altLang="ko-KR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loss.item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()))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75715E"/>
              </a:solidFill>
              <a:effectLst/>
              <a:uLnTx/>
              <a:uFillTx/>
              <a:latin typeface="Droid Sans Mono" panose="020B0609030804020204" pitchFamily="49" charset="0"/>
              <a:cs typeface="Droid Sans Mono" panose="020B0609030804020204" pitchFamily="49" charset="0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023D13B8-B2CB-4D53-A5B5-1F7758D63FB5}"/>
              </a:ext>
            </a:extLst>
          </p:cNvPr>
          <p:cNvCxnSpPr>
            <a:cxnSpLocks/>
          </p:cNvCxnSpPr>
          <p:nvPr/>
        </p:nvCxnSpPr>
        <p:spPr>
          <a:xfrm>
            <a:off x="4962689" y="3714716"/>
            <a:ext cx="2458389" cy="0"/>
          </a:xfrm>
          <a:prstGeom prst="line">
            <a:avLst/>
          </a:prstGeom>
          <a:noFill/>
          <a:ln w="38100" cap="flat" cmpd="sng" algn="ctr">
            <a:solidFill>
              <a:srgbClr val="FFFFFF"/>
            </a:solidFill>
            <a:prstDash val="solid"/>
            <a:tailEnd type="triangle" w="lg" len="lg"/>
          </a:ln>
          <a:effectLst/>
        </p:spPr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0CEACBC-A662-4F62-9817-E84C7CA2A4DB}"/>
              </a:ext>
            </a:extLst>
          </p:cNvPr>
          <p:cNvCxnSpPr>
            <a:cxnSpLocks/>
          </p:cNvCxnSpPr>
          <p:nvPr/>
        </p:nvCxnSpPr>
        <p:spPr>
          <a:xfrm>
            <a:off x="4962689" y="3245143"/>
            <a:ext cx="0" cy="487716"/>
          </a:xfrm>
          <a:prstGeom prst="line">
            <a:avLst/>
          </a:prstGeom>
          <a:noFill/>
          <a:ln w="38100" cap="flat" cmpd="sng" algn="ctr">
            <a:solidFill>
              <a:srgbClr val="FFFFFF"/>
            </a:solidFill>
            <a:prstDash val="solid"/>
          </a:ln>
          <a:effectLst/>
        </p:spPr>
      </p:cxn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90E1D464-DFD1-4F7C-AF95-C865F42715D3}"/>
              </a:ext>
            </a:extLst>
          </p:cNvPr>
          <p:cNvSpPr/>
          <p:nvPr/>
        </p:nvSpPr>
        <p:spPr>
          <a:xfrm>
            <a:off x="7441861" y="3139405"/>
            <a:ext cx="4053164" cy="1150622"/>
          </a:xfrm>
          <a:prstGeom prst="roundRect">
            <a:avLst>
              <a:gd name="adj" fmla="val 10177"/>
            </a:avLst>
          </a:prstGeom>
          <a:solidFill>
            <a:srgbClr val="FFFFFF"/>
          </a:solidFill>
          <a:ln w="25400" cap="flat" cmpd="sng" algn="ctr">
            <a:solidFill>
              <a:srgbClr val="B2B2B2">
                <a:shade val="50000"/>
              </a:srgbClr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650B4C-E2B6-47E7-A588-BE254076A314}"/>
              </a:ext>
            </a:extLst>
          </p:cNvPr>
          <p:cNvSpPr txBox="1"/>
          <p:nvPr/>
        </p:nvSpPr>
        <p:spPr>
          <a:xfrm>
            <a:off x="7583868" y="3393077"/>
            <a:ext cx="380258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>
              <a:defRPr/>
            </a:pP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입력 이미지는 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2D(Matrix)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이므로</a:t>
            </a:r>
          </a:p>
          <a:p>
            <a:pPr defTabSz="914400">
              <a:defRPr/>
            </a:pP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이를 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1D(Vector) 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형식으로 변환</a:t>
            </a: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E3F6D1E4-9109-443B-8FCF-F556B4D6F6F0}"/>
              </a:ext>
            </a:extLst>
          </p:cNvPr>
          <p:cNvCxnSpPr>
            <a:cxnSpLocks/>
          </p:cNvCxnSpPr>
          <p:nvPr/>
        </p:nvCxnSpPr>
        <p:spPr>
          <a:xfrm>
            <a:off x="4669972" y="3245143"/>
            <a:ext cx="544285" cy="0"/>
          </a:xfrm>
          <a:prstGeom prst="line">
            <a:avLst/>
          </a:prstGeom>
          <a:noFill/>
          <a:ln w="38100" cap="flat" cmpd="sng" algn="ctr">
            <a:solidFill>
              <a:srgbClr val="FFFFFF"/>
            </a:solidFill>
            <a:prstDash val="solid"/>
          </a:ln>
          <a:effectLst/>
        </p:spPr>
      </p:cxnSp>
    </p:spTree>
    <p:extLst>
      <p:ext uri="{BB962C8B-B14F-4D97-AF65-F5344CB8AC3E}">
        <p14:creationId xmlns:p14="http://schemas.microsoft.com/office/powerpoint/2010/main" val="1743740753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B27F254-8070-4C4D-B9B1-470E76173A15}"/>
              </a:ext>
            </a:extLst>
          </p:cNvPr>
          <p:cNvSpPr txBox="1"/>
          <p:nvPr/>
        </p:nvSpPr>
        <p:spPr>
          <a:xfrm>
            <a:off x="1766129" y="1144994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Test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706B73A2-6803-4E68-B60B-31EF8054116C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DDE15BAB-D38A-4179-8E8E-893673C928A9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D390C4BD-0604-487C-A420-06B6005EABE2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C9ADAF81-7821-4456-B990-E345A2884F5D}"/>
              </a:ext>
            </a:extLst>
          </p:cNvPr>
          <p:cNvSpPr txBox="1"/>
          <p:nvPr/>
        </p:nvSpPr>
        <p:spPr>
          <a:xfrm>
            <a:off x="1189916" y="1710752"/>
            <a:ext cx="10408526" cy="4287277"/>
          </a:xfrm>
          <a:prstGeom prst="rect">
            <a:avLst/>
          </a:prstGeom>
          <a:solidFill>
            <a:srgbClr val="272822"/>
          </a:solidFill>
          <a:ln w="22225">
            <a:solidFill>
              <a:srgbClr val="000000">
                <a:lumMod val="50000"/>
                <a:lumOff val="50000"/>
              </a:srgbClr>
            </a:solidFill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>
              <a:defRPr sz="28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75715E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#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75715E"/>
                </a:solidFill>
                <a:effectLst/>
                <a:uLnTx/>
                <a:uFillTx/>
                <a:latin typeface="Droid Sans Mono" panose="020B0609030804020204" pitchFamily="49" charset="0"/>
                <a:cs typeface="Droid Sans Mono" panose="020B0609030804020204" pitchFamily="49" charset="0"/>
              </a:rPr>
              <a:t>Test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75715E"/>
                </a:solidFill>
                <a:effectLst/>
                <a:uLnTx/>
                <a:uFillTx/>
                <a:latin typeface="Droid Sans Mono" panose="020B0609030804020204" pitchFamily="49" charset="0"/>
                <a:cs typeface="Droid Sans Mono" panose="020B0609030804020204" pitchFamily="49" charset="0"/>
              </a:rPr>
              <a:t> 과정에서는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75715E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gradient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75715E"/>
                </a:solidFill>
                <a:effectLst/>
                <a:uLnTx/>
                <a:uFillTx/>
                <a:latin typeface="Droid Sans Mono" panose="020B0609030804020204" pitchFamily="49" charset="0"/>
                <a:cs typeface="Droid Sans Mono" panose="020B0609030804020204" pitchFamily="49" charset="0"/>
              </a:rPr>
              <a:t>를 계산할 필요가 없음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75715E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!</a:t>
            </a:r>
          </a:p>
          <a:p>
            <a:pPr marL="0" marR="0" lvl="0" indent="0" algn="l" defTabSz="91440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with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</a:t>
            </a:r>
            <a:r>
              <a:rPr kumimoji="0" lang="en-US" altLang="ko-KR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torch.no_grad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():</a:t>
            </a:r>
          </a:p>
          <a:p>
            <a:pPr marL="0" marR="0" lvl="0" indent="0" algn="l" defTabSz="91440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correct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=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AE81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0</a:t>
            </a:r>
          </a:p>
          <a:p>
            <a:pPr marL="0" marR="0" lvl="0" indent="0" algn="l" defTabSz="91440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total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=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AE81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0</a:t>
            </a:r>
          </a:p>
          <a:p>
            <a:pPr marL="0" marR="0" lvl="0" indent="0" algn="l" defTabSz="91440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for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images, labels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in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</a:t>
            </a:r>
            <a:r>
              <a:rPr kumimoji="0" lang="en-US" altLang="ko-KR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test_loader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images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=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</a:t>
            </a:r>
            <a:r>
              <a:rPr kumimoji="0" lang="en-US" altLang="ko-KR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images.reshape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AE81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-1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,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AE81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28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*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AE81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28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).to(device)</a:t>
            </a:r>
          </a:p>
          <a:p>
            <a:pPr marL="0" marR="0" lvl="0" indent="0" algn="l" defTabSz="91440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labels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=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labels.to(device)</a:t>
            </a:r>
          </a:p>
          <a:p>
            <a:pPr marL="0" marR="0" lvl="0" indent="0" algn="l" defTabSz="91440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outputs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=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model(images)</a:t>
            </a:r>
          </a:p>
          <a:p>
            <a:pPr marL="0" marR="0" lvl="0" indent="0" algn="l" defTabSz="91440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_, predicted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=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</a:t>
            </a:r>
            <a:r>
              <a:rPr kumimoji="0" lang="en-US" altLang="ko-KR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torch.</a:t>
            </a:r>
            <a:r>
              <a:rPr kumimoji="0" lang="en-US" altLang="ko-KR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max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</a:t>
            </a:r>
            <a:r>
              <a:rPr kumimoji="0" lang="en-US" altLang="ko-KR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outputs.data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,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AE81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1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total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+=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</a:t>
            </a:r>
            <a:r>
              <a:rPr kumimoji="0" lang="en-US" altLang="ko-KR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labels.size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AE81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0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correct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+=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(predicted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==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labels).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sum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().item()</a:t>
            </a:r>
          </a:p>
          <a:p>
            <a:pPr marL="0" marR="0" lvl="0" indent="0" algn="l" defTabSz="91440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print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'Accuracy of the network on the 10000 test images: {} %'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.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66D9E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format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AE81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100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*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correct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92672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/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total))</a:t>
            </a:r>
          </a:p>
          <a:p>
            <a:pPr marL="0" marR="0" lvl="0" indent="0" algn="l" defTabSz="91440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75715E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# Save the model checkpoint</a:t>
            </a:r>
          </a:p>
          <a:p>
            <a:pPr marL="0" marR="0" lvl="0" indent="0" algn="l" defTabSz="91440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torch.save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</a:t>
            </a:r>
            <a:r>
              <a:rPr kumimoji="0" lang="en-US" altLang="ko-KR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model.state_dict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(),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'</a:t>
            </a:r>
            <a:r>
              <a:rPr kumimoji="0" lang="en-US" altLang="ko-KR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model.ckpt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E6DB74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'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plt.plot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</a:t>
            </a:r>
            <a:r>
              <a:rPr kumimoji="0" lang="en-US" altLang="ko-KR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loss_arr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plt.show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()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75715E"/>
              </a:solidFill>
              <a:effectLst/>
              <a:uLnTx/>
              <a:uFillTx/>
              <a:latin typeface="Droid Sans Mono" panose="020B0609030804020204" pitchFamily="49" charset="0"/>
              <a:cs typeface="Droid Sans Mon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185204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extBox 151">
            <a:extLst>
              <a:ext uri="{FF2B5EF4-FFF2-40B4-BE49-F238E27FC236}">
                <a16:creationId xmlns:a16="http://schemas.microsoft.com/office/drawing/2014/main" id="{26D3E4B5-70F4-4BBD-B32E-C2BA936F726F}"/>
              </a:ext>
            </a:extLst>
          </p:cNvPr>
          <p:cNvSpPr txBox="1"/>
          <p:nvPr/>
        </p:nvSpPr>
        <p:spPr>
          <a:xfrm>
            <a:off x="563842" y="2582472"/>
            <a:ext cx="7370682" cy="64633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ko-KR" altLang="en-US" sz="3600" b="0" dirty="0">
                <a:solidFill>
                  <a:schemeClr val="bg1">
                    <a:lumMod val="75000"/>
                    <a:lumOff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영화 시청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DE26C5D-E817-4A57-BDD0-CBE5601DFECF}"/>
              </a:ext>
            </a:extLst>
          </p:cNvPr>
          <p:cNvSpPr txBox="1"/>
          <p:nvPr/>
        </p:nvSpPr>
        <p:spPr>
          <a:xfrm>
            <a:off x="1426804" y="3604763"/>
            <a:ext cx="4541739" cy="461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endParaRPr lang="en-US" altLang="ko-KR" sz="2400" b="1" kern="1200" dirty="0">
              <a:solidFill>
                <a:schemeClr val="bg1">
                  <a:lumMod val="85000"/>
                  <a:lumOff val="15000"/>
                </a:schemeClr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1882668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10EEFE5-BFA4-83F2-76FF-784C41DE7B2D}"/>
              </a:ext>
            </a:extLst>
          </p:cNvPr>
          <p:cNvSpPr txBox="1"/>
          <p:nvPr/>
        </p:nvSpPr>
        <p:spPr>
          <a:xfrm>
            <a:off x="1766129" y="1144994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영화 시청 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- HER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20A307D-FFBE-3A4C-7410-BCCF3BB77939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E2DDE33B-599C-8F89-C92A-669A9A01A437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70FEAEDC-6535-CE54-F767-CE4FC27D19B0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pic>
        <p:nvPicPr>
          <p:cNvPr id="6" name="_x838296568">
            <a:extLst>
              <a:ext uri="{FF2B5EF4-FFF2-40B4-BE49-F238E27FC236}">
                <a16:creationId xmlns:a16="http://schemas.microsoft.com/office/drawing/2014/main" id="{044E8775-2144-4FB1-5544-F7AF250278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9916" y="1983153"/>
            <a:ext cx="2662624" cy="3811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B882090-3F45-FBE9-5C71-66EB4CB2220F}"/>
              </a:ext>
            </a:extLst>
          </p:cNvPr>
          <p:cNvSpPr txBox="1"/>
          <p:nvPr/>
        </p:nvSpPr>
        <p:spPr>
          <a:xfrm>
            <a:off x="4208491" y="2012275"/>
            <a:ext cx="7548665" cy="20539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>
              <a:lnSpc>
                <a:spcPct val="120000"/>
              </a:lnSpc>
            </a:pPr>
            <a:r>
              <a:rPr lang="en-US" altLang="ko-KR" sz="1800" b="1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1. </a:t>
            </a:r>
            <a:r>
              <a:rPr lang="ko-KR" altLang="en-US" sz="1800" b="1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시청하며 영화 속에 등장하는 인공지능 기술 </a:t>
            </a:r>
            <a:r>
              <a:rPr lang="ko-KR" altLang="en-US" sz="1800" b="1" dirty="0" err="1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적어두기</a:t>
            </a:r>
            <a:endParaRPr lang="en-US" altLang="ko-KR" sz="1800" b="1" dirty="0"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defTabSz="914400">
              <a:lnSpc>
                <a:spcPct val="120000"/>
              </a:lnSpc>
            </a:pPr>
            <a:r>
              <a:rPr lang="en-US" altLang="ko-KR" b="1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(e.g. </a:t>
            </a:r>
            <a:r>
              <a:rPr lang="ko-KR" altLang="en-US" b="1" dirty="0" err="1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챗봇</a:t>
            </a:r>
            <a:r>
              <a:rPr lang="ko-KR" altLang="en-US" b="1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기술</a:t>
            </a:r>
            <a:r>
              <a:rPr lang="en-US" altLang="ko-KR" b="1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, </a:t>
            </a:r>
            <a:r>
              <a:rPr lang="ko-KR" altLang="en-US" b="1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음성 감정 인식 기술</a:t>
            </a:r>
            <a:r>
              <a:rPr lang="en-US" altLang="ko-KR" b="1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, </a:t>
            </a:r>
            <a:r>
              <a:rPr lang="ko-KR" altLang="en-US" b="1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객체 인식 기술</a:t>
            </a:r>
            <a:r>
              <a:rPr lang="en-US" altLang="ko-KR" b="1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ko-KR" altLang="en-US" b="1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등</a:t>
            </a:r>
            <a:r>
              <a:rPr lang="en-US" altLang="ko-KR" b="1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)</a:t>
            </a:r>
          </a:p>
          <a:p>
            <a:pPr defTabSz="914400">
              <a:lnSpc>
                <a:spcPct val="120000"/>
              </a:lnSpc>
            </a:pPr>
            <a:endParaRPr lang="en-US" altLang="ko-KR" sz="1800" b="1" dirty="0"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defTabSz="914400">
              <a:lnSpc>
                <a:spcPct val="120000"/>
              </a:lnSpc>
            </a:pPr>
            <a:r>
              <a:rPr lang="en-US" altLang="ko-KR" b="1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2. </a:t>
            </a:r>
            <a:r>
              <a:rPr lang="ko-KR" altLang="en-US" b="1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현 시점에서 가능</a:t>
            </a:r>
            <a:r>
              <a:rPr lang="en-US" altLang="ko-KR" b="1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/</a:t>
            </a:r>
            <a:r>
              <a:rPr lang="ko-KR" altLang="en-US" b="1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불가능한 기술 토론 및 논의</a:t>
            </a:r>
            <a:endParaRPr lang="en-US" altLang="ko-KR" b="1" dirty="0"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defTabSz="914400">
              <a:lnSpc>
                <a:spcPct val="120000"/>
              </a:lnSpc>
            </a:pPr>
            <a:endParaRPr lang="en-US" altLang="ko-KR" sz="1800" b="1" dirty="0"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defTabSz="914400">
              <a:lnSpc>
                <a:spcPct val="120000"/>
              </a:lnSpc>
            </a:pPr>
            <a:r>
              <a:rPr lang="en-US" altLang="ko-KR" b="1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3. </a:t>
            </a:r>
            <a:r>
              <a:rPr lang="ko-KR" altLang="en-US" b="1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그 외에 인공지능 기술의 고도화가 더 필요할 것으로 보이는 부분</a:t>
            </a:r>
            <a:r>
              <a:rPr lang="en-US" altLang="ko-KR" b="1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?</a:t>
            </a:r>
            <a:endParaRPr lang="ko-KR" altLang="en-US" sz="1800" b="1" dirty="0"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6954096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b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89</a:t>
            </a:fld>
            <a:endParaRPr lang="ko-KR" altLang="en-US" sz="11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A37B24-5BD2-4DC8-8771-D6AD2B270775}"/>
              </a:ext>
            </a:extLst>
          </p:cNvPr>
          <p:cNvSpPr txBox="1"/>
          <p:nvPr/>
        </p:nvSpPr>
        <p:spPr>
          <a:xfrm>
            <a:off x="2380590" y="2324861"/>
            <a:ext cx="7430819" cy="196688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1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일차 모든 수업이 끝났습니다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.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  <a:p>
            <a:pPr algn="ctr" defTabSz="914400">
              <a:defRPr/>
            </a:pPr>
            <a:r>
              <a:rPr lang="ko-KR" altLang="en-US" sz="2400" dirty="0">
                <a:solidFill>
                  <a:srgbClr val="0070C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온라인 출석부</a:t>
            </a:r>
            <a:r>
              <a:rPr lang="ko-KR" altLang="en-US" sz="2400" dirty="0">
                <a:solidFill>
                  <a:srgbClr val="0070C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ko-KR" altLang="en-US" sz="240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한 번 더 작성해 주세요</a:t>
            </a:r>
            <a:r>
              <a:rPr lang="en-US" altLang="ko-KR" sz="240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!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  <a:p>
            <a:pPr algn="ctr" defTabSz="914400"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수고하셨습니다 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^^</a:t>
            </a:r>
          </a:p>
        </p:txBody>
      </p:sp>
    </p:spTree>
    <p:extLst>
      <p:ext uri="{BB962C8B-B14F-4D97-AF65-F5344CB8AC3E}">
        <p14:creationId xmlns:p14="http://schemas.microsoft.com/office/powerpoint/2010/main" val="42487933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슬라이드 번호 개체 틀 3">
            <a:extLst>
              <a:ext uri="{FF2B5EF4-FFF2-40B4-BE49-F238E27FC236}">
                <a16:creationId xmlns:a16="http://schemas.microsoft.com/office/drawing/2014/main" id="{C739D293-974B-4715-9489-5738C0C935D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617502" y="4326927"/>
            <a:ext cx="698044" cy="365125"/>
          </a:xfrm>
        </p:spPr>
        <p:txBody>
          <a:bodyPr/>
          <a:lstStyle/>
          <a:p>
            <a:pPr algn="l"/>
            <a:fld id="{B0140D06-49F2-4D5F-BE5A-4D36BC1CD237}" type="slidenum">
              <a:rPr lang="ko-KR" altLang="en-US" sz="110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9</a:t>
            </a:fld>
            <a:endParaRPr lang="ko-KR" altLang="en-US" sz="11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D718709E-20AE-454B-8196-53990F2F28E6}"/>
              </a:ext>
            </a:extLst>
          </p:cNvPr>
          <p:cNvSpPr txBox="1"/>
          <p:nvPr/>
        </p:nvSpPr>
        <p:spPr>
          <a:xfrm>
            <a:off x="1766129" y="1144994"/>
            <a:ext cx="7430819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데이터 과학 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(Data Science)</a:t>
            </a:r>
            <a:endParaRPr kumimoji="0" lang="x-none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EF9EE82E-98E4-43D6-8CDF-9861677693A9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4DE83581-CA98-4F9E-9D69-684EF23AB085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85" name="사각형: 둥근 모서리 84">
              <a:extLst>
                <a:ext uri="{FF2B5EF4-FFF2-40B4-BE49-F238E27FC236}">
                  <a16:creationId xmlns:a16="http://schemas.microsoft.com/office/drawing/2014/main" id="{6B7C55BD-2310-4BF4-A392-A977374892DD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93" name="슬라이드 번호 개체 틀 3">
            <a:extLst>
              <a:ext uri="{FF2B5EF4-FFF2-40B4-BE49-F238E27FC236}">
                <a16:creationId xmlns:a16="http://schemas.microsoft.com/office/drawing/2014/main" id="{73950EBF-F543-4965-94A3-89539C81673A}"/>
              </a:ext>
            </a:extLst>
          </p:cNvPr>
          <p:cNvSpPr txBox="1">
            <a:spLocks/>
          </p:cNvSpPr>
          <p:nvPr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9</a:t>
            </a:fld>
            <a:endParaRPr lang="ko-KR" altLang="en-US" sz="11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4704513-7033-4480-BC27-37284FB96D49}"/>
              </a:ext>
            </a:extLst>
          </p:cNvPr>
          <p:cNvSpPr txBox="1"/>
          <p:nvPr/>
        </p:nvSpPr>
        <p:spPr>
          <a:xfrm>
            <a:off x="2380590" y="1942350"/>
            <a:ext cx="7430819" cy="61266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“Data</a:t>
            </a:r>
            <a:r>
              <a:rPr kumimoji="0" lang="ko-KR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en-US" altLang="ko-KR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Science</a:t>
            </a:r>
            <a:r>
              <a:rPr kumimoji="0" lang="ko-KR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en-US" altLang="ko-KR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Venn Diagram”</a:t>
            </a:r>
            <a:endParaRPr kumimoji="0" lang="ko-Kore-KR" altLang="en-US" sz="3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F99E19A0-CE3A-40C7-8DBF-5125DC272747}"/>
              </a:ext>
            </a:extLst>
          </p:cNvPr>
          <p:cNvGrpSpPr/>
          <p:nvPr/>
        </p:nvGrpSpPr>
        <p:grpSpPr>
          <a:xfrm>
            <a:off x="3640329" y="2820758"/>
            <a:ext cx="5063403" cy="3041086"/>
            <a:chOff x="4932291" y="3692982"/>
            <a:chExt cx="11944350" cy="7173791"/>
          </a:xfrm>
        </p:grpSpPr>
        <p:pic>
          <p:nvPicPr>
            <p:cNvPr id="44" name="Picture 2" descr="Data_Science_VD.png">
              <a:extLst>
                <a:ext uri="{FF2B5EF4-FFF2-40B4-BE49-F238E27FC236}">
                  <a16:creationId xmlns:a16="http://schemas.microsoft.com/office/drawing/2014/main" id="{55C2A66E-408E-46FF-9EB1-371F13B2A0A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93829" y="3695700"/>
              <a:ext cx="6732344" cy="64263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E4A242B5-6923-47F2-AF12-665FA1695FBC}"/>
                </a:ext>
              </a:extLst>
            </p:cNvPr>
            <p:cNvSpPr txBox="1"/>
            <p:nvPr/>
          </p:nvSpPr>
          <p:spPr>
            <a:xfrm>
              <a:off x="4932291" y="3692982"/>
              <a:ext cx="2240169" cy="17356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해킹 실력</a:t>
              </a:r>
              <a:endParaRPr kumimoji="0" lang="ko-Kore-KR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47E5ADF1-389D-4A29-A83D-4516C4DE5318}"/>
                </a:ext>
              </a:extLst>
            </p:cNvPr>
            <p:cNvSpPr txBox="1"/>
            <p:nvPr/>
          </p:nvSpPr>
          <p:spPr>
            <a:xfrm>
              <a:off x="12992102" y="3975094"/>
              <a:ext cx="3884539" cy="17356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수학</a:t>
              </a:r>
              <a:r>
                <a:rPr kumimoji="0" lang="en-US" altLang="ko-KR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/</a:t>
              </a:r>
              <a:r>
                <a:rPr kumimoji="0" lang="ko-KR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통계학</a:t>
              </a:r>
              <a:endParaRPr kumimoji="0" lang="en-US" altLang="ko-KR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지식</a:t>
              </a:r>
              <a:endParaRPr kumimoji="0" lang="ko-Kore-KR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445F176D-CD62-4D78-B7DB-DD0828A84606}"/>
                </a:ext>
              </a:extLst>
            </p:cNvPr>
            <p:cNvSpPr txBox="1"/>
            <p:nvPr/>
          </p:nvSpPr>
          <p:spPr>
            <a:xfrm>
              <a:off x="8300594" y="9857137"/>
              <a:ext cx="3718818" cy="100963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도메인 지식</a:t>
              </a:r>
              <a:endParaRPr kumimoji="0" lang="ko-Kore-KR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ADC7B7A7-FEF2-4535-B156-042B67E52E9B}"/>
              </a:ext>
            </a:extLst>
          </p:cNvPr>
          <p:cNvSpPr txBox="1"/>
          <p:nvPr/>
        </p:nvSpPr>
        <p:spPr>
          <a:xfrm>
            <a:off x="-4064001" y="10291346"/>
            <a:ext cx="136525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/>
            <a:r>
              <a:rPr lang="ko-KR" altLang="en-US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원문</a:t>
            </a:r>
            <a:r>
              <a:rPr lang="en-US" altLang="ko-K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: http://drewconway.com/zia/2013/3/26/the-data-science-venn-diagram</a:t>
            </a:r>
            <a:endParaRPr lang="ko-KR" altLang="en-US" sz="1600" dirty="0">
              <a:solidFill>
                <a:srgbClr val="000000">
                  <a:lumMod val="85000"/>
                  <a:lumOff val="15000"/>
                </a:srgbClr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4786757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extBox 151">
            <a:extLst>
              <a:ext uri="{FF2B5EF4-FFF2-40B4-BE49-F238E27FC236}">
                <a16:creationId xmlns:a16="http://schemas.microsoft.com/office/drawing/2014/main" id="{26D3E4B5-70F4-4BBD-B32E-C2BA936F726F}"/>
              </a:ext>
            </a:extLst>
          </p:cNvPr>
          <p:cNvSpPr txBox="1"/>
          <p:nvPr/>
        </p:nvSpPr>
        <p:spPr>
          <a:xfrm>
            <a:off x="563842" y="2582472"/>
            <a:ext cx="7370682" cy="64633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en-US" altLang="ko-KR" sz="3600" b="0" dirty="0">
                <a:solidFill>
                  <a:schemeClr val="bg1">
                    <a:lumMod val="75000"/>
                    <a:lumOff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Appendix </a:t>
            </a:r>
            <a:endParaRPr lang="ko-KR" altLang="en-US" sz="3600" b="0" dirty="0">
              <a:solidFill>
                <a:schemeClr val="bg1">
                  <a:lumMod val="75000"/>
                  <a:lumOff val="2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DE26C5D-E817-4A57-BDD0-CBE5601DFECF}"/>
              </a:ext>
            </a:extLst>
          </p:cNvPr>
          <p:cNvSpPr txBox="1"/>
          <p:nvPr/>
        </p:nvSpPr>
        <p:spPr>
          <a:xfrm>
            <a:off x="1426804" y="3604763"/>
            <a:ext cx="4541739" cy="461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endParaRPr lang="en-US" altLang="ko-KR" sz="2400" b="1" kern="1200" dirty="0">
              <a:solidFill>
                <a:schemeClr val="bg1">
                  <a:lumMod val="85000"/>
                  <a:lumOff val="15000"/>
                </a:schemeClr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2548401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15;p33">
            <a:extLst>
              <a:ext uri="{FF2B5EF4-FFF2-40B4-BE49-F238E27FC236}">
                <a16:creationId xmlns:a16="http://schemas.microsoft.com/office/drawing/2014/main" id="{A0A8FB10-B449-8930-C9CE-C19517B5E941}"/>
              </a:ext>
            </a:extLst>
          </p:cNvPr>
          <p:cNvSpPr/>
          <p:nvPr/>
        </p:nvSpPr>
        <p:spPr>
          <a:xfrm>
            <a:off x="1189916" y="1946681"/>
            <a:ext cx="10551529" cy="1919552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45719" rIns="45719" anchor="ctr"/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 모델이 </a:t>
            </a:r>
            <a:r>
              <a:rPr kumimoji="0" lang="en-US" altLang="ko-KR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training data</a:t>
            </a:r>
            <a:r>
              <a:rPr kumimoji="0" lang="ko-KR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에 지나치게 집중하면서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실제 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test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데이터에서 결과가 나빠지는 현상</a:t>
            </a:r>
            <a:endParaRPr kumimoji="0" lang="en-US" altLang="ko-KR" sz="2000" b="1" i="0" u="none" strike="noStrike" kern="0" cap="none" spc="0" normalizeH="0" baseline="0" noProof="0" dirty="0">
              <a:ln>
                <a:noFill/>
              </a:ln>
              <a:solidFill>
                <a:srgbClr val="FF5050"/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 </a:t>
            </a:r>
            <a:r>
              <a:rPr kumimoji="0" lang="ko-KR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학습 데이터로 학습하고 테스트 데이터에서 성능이 좋은 것을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mbria Math" panose="02040503050406030204" pitchFamily="18" charset="0"/>
                <a:ea typeface="나눔스퀘어_ac" panose="020B0600000101010101" pitchFamily="50" charset="-127"/>
                <a:cs typeface="Calibri" panose="020F0502020204030204" pitchFamily="34" charset="0"/>
              </a:rPr>
              <a:t>일반화 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(Generalization)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mbria Math" panose="02040503050406030204" pitchFamily="18" charset="0"/>
                <a:ea typeface="나눔스퀘어_ac" panose="020B0600000101010101" pitchFamily="50" charset="-127"/>
                <a:cs typeface="Calibri" panose="020F0502020204030204" pitchFamily="34" charset="0"/>
              </a:rPr>
              <a:t>가 </a:t>
            </a:r>
            <a:endParaRPr kumimoji="0" lang="en-US" altLang="ko-KR" sz="2000" b="1" i="0" u="none" strike="noStrike" kern="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Cambria Math" panose="02040503050406030204" pitchFamily="18" charset="0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 </a:t>
            </a:r>
            <a:r>
              <a:rPr kumimoji="0" lang="ko-KR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되었다고 함</a:t>
            </a:r>
            <a:endParaRPr kumimoji="0" lang="en-US" altLang="ko-KR" sz="2000" b="1" i="0" u="none" strike="noStrike" kern="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2B4016-B2E0-F59E-0211-F93B044A65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7441" y="4000098"/>
            <a:ext cx="6337117" cy="2202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E4F9A299-AF7C-FEAA-07FA-2416D7400D1C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5" name="사각형: 둥근 모서리 9">
              <a:extLst>
                <a:ext uri="{FF2B5EF4-FFF2-40B4-BE49-F238E27FC236}">
                  <a16:creationId xmlns:a16="http://schemas.microsoft.com/office/drawing/2014/main" id="{8DF1AFDA-B845-C9E2-A6FF-5C34C291358A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6" name="사각형: 둥근 모서리 10">
              <a:extLst>
                <a:ext uri="{FF2B5EF4-FFF2-40B4-BE49-F238E27FC236}">
                  <a16:creationId xmlns:a16="http://schemas.microsoft.com/office/drawing/2014/main" id="{62F19C6A-85A8-9B21-6F2F-652B33501B91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30340DDC-D57D-3EFA-FAA8-4CD8DACA4B48}"/>
              </a:ext>
            </a:extLst>
          </p:cNvPr>
          <p:cNvSpPr txBox="1"/>
          <p:nvPr/>
        </p:nvSpPr>
        <p:spPr>
          <a:xfrm>
            <a:off x="1766129" y="1144992"/>
            <a:ext cx="8622471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Overfitting (</a:t>
            </a:r>
            <a:r>
              <a:rPr kumimoji="0" lang="ko-KR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오버피팅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)</a:t>
            </a:r>
            <a:endParaRPr kumimoji="0" lang="ko-Kore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3551724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15;p33">
            <a:extLst>
              <a:ext uri="{FF2B5EF4-FFF2-40B4-BE49-F238E27FC236}">
                <a16:creationId xmlns:a16="http://schemas.microsoft.com/office/drawing/2014/main" id="{7E884A68-4882-287E-10BE-6CC78D11D84C}"/>
              </a:ext>
            </a:extLst>
          </p:cNvPr>
          <p:cNvSpPr/>
          <p:nvPr/>
        </p:nvSpPr>
        <p:spPr>
          <a:xfrm>
            <a:off x="1189917" y="1946681"/>
            <a:ext cx="9770184" cy="2561820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45719" rIns="45719" anchor="ctr"/>
          <a:lstStyle/>
          <a:p>
            <a:pPr>
              <a:lnSpc>
                <a:spcPct val="150000"/>
              </a:lnSpc>
            </a:pP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 1) Early Stopping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 2) Dropout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 3) Weight decay 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 4) Weight restriction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 5) Data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augmentation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32B379D-828B-99CA-CA29-4FA7E536600B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4" name="사각형: 둥근 모서리 9">
              <a:extLst>
                <a:ext uri="{FF2B5EF4-FFF2-40B4-BE49-F238E27FC236}">
                  <a16:creationId xmlns:a16="http://schemas.microsoft.com/office/drawing/2014/main" id="{B69C3EF0-BCFF-50A8-7188-CA43F68F228E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5" name="사각형: 둥근 모서리 10">
              <a:extLst>
                <a:ext uri="{FF2B5EF4-FFF2-40B4-BE49-F238E27FC236}">
                  <a16:creationId xmlns:a16="http://schemas.microsoft.com/office/drawing/2014/main" id="{C997D01B-DD3B-5138-1930-C5EFFD860868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5076164F-9B6E-0ED8-E141-985FB3FE5706}"/>
              </a:ext>
            </a:extLst>
          </p:cNvPr>
          <p:cNvSpPr txBox="1"/>
          <p:nvPr/>
        </p:nvSpPr>
        <p:spPr>
          <a:xfrm>
            <a:off x="1766129" y="1144992"/>
            <a:ext cx="8622471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Overfitting </a:t>
            </a:r>
            <a:r>
              <a:rPr lang="ko-KR" altLang="en-US" sz="240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완화 방법</a:t>
            </a:r>
            <a:endParaRPr kumimoji="0" lang="ko-Kore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2667132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15;p33">
            <a:extLst>
              <a:ext uri="{FF2B5EF4-FFF2-40B4-BE49-F238E27FC236}">
                <a16:creationId xmlns:a16="http://schemas.microsoft.com/office/drawing/2014/main" id="{6921FE3C-8062-25DF-6DDF-1DE748C66995}"/>
              </a:ext>
            </a:extLst>
          </p:cNvPr>
          <p:cNvSpPr/>
          <p:nvPr/>
        </p:nvSpPr>
        <p:spPr>
          <a:xfrm>
            <a:off x="1189916" y="1732601"/>
            <a:ext cx="10424910" cy="1482319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45719" rIns="45719" anchor="ctr"/>
          <a:lstStyle/>
          <a:p>
            <a:pPr algn="l">
              <a:lnSpc>
                <a:spcPct val="150000"/>
              </a:lnSpc>
            </a:pPr>
            <a:r>
              <a:rPr lang="en-US" altLang="ko-KR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Train loss &amp; Eval loss graph </a:t>
            </a: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상에서 최적 포인트를 자동으로 찾아 지정한 </a:t>
            </a:r>
            <a:r>
              <a:rPr lang="en-US" altLang="ko-KR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epoch</a:t>
            </a: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까지 모두 학습하는 것이 아니라 최적 포인트에서 </a:t>
            </a:r>
            <a:r>
              <a:rPr lang="ko-KR" altLang="en-US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학습 과정을 미리 </a:t>
            </a:r>
            <a:r>
              <a:rPr lang="en-US" altLang="ko-KR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(Early) </a:t>
            </a:r>
            <a:r>
              <a:rPr lang="ko-KR" altLang="en-US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멈추는 </a:t>
            </a:r>
            <a:r>
              <a:rPr lang="en-US" altLang="ko-KR" sz="2000" b="1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(Stopping) </a:t>
            </a: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기법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7352D2FD-3201-F7A1-89A5-AD6C0355A8EA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4" name="사각형: 둥근 모서리 9">
              <a:extLst>
                <a:ext uri="{FF2B5EF4-FFF2-40B4-BE49-F238E27FC236}">
                  <a16:creationId xmlns:a16="http://schemas.microsoft.com/office/drawing/2014/main" id="{69563810-522B-72FB-9579-E0BF7B573483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5" name="사각형: 둥근 모서리 10">
              <a:extLst>
                <a:ext uri="{FF2B5EF4-FFF2-40B4-BE49-F238E27FC236}">
                  <a16:creationId xmlns:a16="http://schemas.microsoft.com/office/drawing/2014/main" id="{B7382C6B-D796-610F-3BEC-F40927A56E50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9D759E1B-0628-A44C-5AD1-289F21F6AB4F}"/>
              </a:ext>
            </a:extLst>
          </p:cNvPr>
          <p:cNvSpPr txBox="1"/>
          <p:nvPr/>
        </p:nvSpPr>
        <p:spPr>
          <a:xfrm>
            <a:off x="1766129" y="1144992"/>
            <a:ext cx="8622471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Early Stopping</a:t>
            </a:r>
            <a:endParaRPr kumimoji="0" lang="ko-Kore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3325E92-792B-21A1-FDA3-42A2A9585E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3542" y="3250842"/>
            <a:ext cx="3610922" cy="309925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63DEECD-3C9F-2D56-BDAD-7C94BDBF68D2}"/>
              </a:ext>
            </a:extLst>
          </p:cNvPr>
          <p:cNvSpPr txBox="1"/>
          <p:nvPr/>
        </p:nvSpPr>
        <p:spPr>
          <a:xfrm>
            <a:off x="6077364" y="4208575"/>
            <a:ext cx="8418958" cy="9581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>
              <a:lnSpc>
                <a:spcPct val="150000"/>
              </a:lnSpc>
            </a:pP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*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Loss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가 아닌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,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Accuracy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등 </a:t>
            </a:r>
            <a:r>
              <a:rPr lang="ko-KR" altLang="en-US" sz="2000" b="1" dirty="0">
                <a:solidFill>
                  <a:srgbClr val="0070C0"/>
                </a:solidFill>
                <a:latin typeface="Cambria Math" panose="02040503050406030204" pitchFamily="18" charset="0"/>
                <a:ea typeface="나눔스퀘어_ac" panose="020B0600000101010101" pitchFamily="50" charset="-127"/>
                <a:cs typeface="Calibri" panose="020F0502020204030204" pitchFamily="34" charset="0"/>
              </a:rPr>
              <a:t>모델의 성능을  </a:t>
            </a:r>
            <a:endParaRPr lang="en-US" altLang="ko-KR" sz="2000" b="1" dirty="0">
              <a:solidFill>
                <a:srgbClr val="0070C0"/>
              </a:solidFill>
              <a:latin typeface="Cambria Math" panose="02040503050406030204" pitchFamily="18" charset="0"/>
              <a:ea typeface="나눔스퀘어_ac" panose="020B0600000101010101" pitchFamily="50" charset="-127"/>
              <a:cs typeface="Calibri" panose="020F0502020204030204" pitchFamily="34" charset="0"/>
            </a:endParaRPr>
          </a:p>
          <a:p>
            <a:pPr defTabSz="914400">
              <a:lnSpc>
                <a:spcPct val="150000"/>
              </a:lnSpc>
            </a:pPr>
            <a:r>
              <a:rPr lang="en-US" altLang="ko-KR" sz="2000" b="1" dirty="0">
                <a:solidFill>
                  <a:srgbClr val="0070C0"/>
                </a:solidFill>
                <a:latin typeface="Cambria Math" panose="02040503050406030204" pitchFamily="18" charset="0"/>
                <a:ea typeface="나눔스퀘어_ac" panose="020B0600000101010101" pitchFamily="50" charset="-127"/>
                <a:cs typeface="Calibri" panose="020F0502020204030204" pitchFamily="34" charset="0"/>
              </a:rPr>
              <a:t>   </a:t>
            </a:r>
            <a:r>
              <a:rPr lang="ko-KR" altLang="en-US" sz="2000" b="1" dirty="0">
                <a:solidFill>
                  <a:srgbClr val="0070C0"/>
                </a:solidFill>
                <a:latin typeface="Cambria Math" panose="02040503050406030204" pitchFamily="18" charset="0"/>
                <a:ea typeface="나눔스퀘어_ac" panose="020B0600000101010101" pitchFamily="50" charset="-127"/>
                <a:cs typeface="Calibri" panose="020F0502020204030204" pitchFamily="34" charset="0"/>
              </a:rPr>
              <a:t>측정할 수 있는 지표</a:t>
            </a:r>
            <a:r>
              <a:rPr lang="ko-KR" altLang="en-US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에 대해서도 적용 가능</a:t>
            </a:r>
          </a:p>
        </p:txBody>
      </p:sp>
    </p:spTree>
    <p:extLst>
      <p:ext uri="{BB962C8B-B14F-4D97-AF65-F5344CB8AC3E}">
        <p14:creationId xmlns:p14="http://schemas.microsoft.com/office/powerpoint/2010/main" val="1420848417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15;p33">
            <a:extLst>
              <a:ext uri="{FF2B5EF4-FFF2-40B4-BE49-F238E27FC236}">
                <a16:creationId xmlns:a16="http://schemas.microsoft.com/office/drawing/2014/main" id="{20AE3324-87E1-B5FA-84E4-A449EEFA1FBC}"/>
              </a:ext>
            </a:extLst>
          </p:cNvPr>
          <p:cNvSpPr/>
          <p:nvPr/>
        </p:nvSpPr>
        <p:spPr>
          <a:xfrm>
            <a:off x="1189916" y="1732601"/>
            <a:ext cx="9732084" cy="2242499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45719" rIns="45719" anchor="ctr"/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네트워크의 일부를 생략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하는 것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.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학습 중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Forward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과정에서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일부 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perceptron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을 특정 확률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(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𝑝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)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로 사용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/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미사용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함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(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𝑝값은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hyperparameter)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mbria Math" panose="02040503050406030204" pitchFamily="18" charset="0"/>
                <a:ea typeface="나눔스퀘어_ac" panose="020B0600000101010101" pitchFamily="50" charset="-127"/>
                <a:cs typeface="Calibri" panose="020F0502020204030204" pitchFamily="34" charset="0"/>
              </a:rPr>
              <a:t>평가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과정에서는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Dropout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을 사용하지 않고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모든 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perceptron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을 사용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1F625EB9-91F9-2A5D-E019-8D46C0EF9C7D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4" name="사각형: 둥근 모서리 9">
              <a:extLst>
                <a:ext uri="{FF2B5EF4-FFF2-40B4-BE49-F238E27FC236}">
                  <a16:creationId xmlns:a16="http://schemas.microsoft.com/office/drawing/2014/main" id="{DBD4E302-D8E2-C74C-67ED-8429E2F026D4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5" name="사각형: 둥근 모서리 10">
              <a:extLst>
                <a:ext uri="{FF2B5EF4-FFF2-40B4-BE49-F238E27FC236}">
                  <a16:creationId xmlns:a16="http://schemas.microsoft.com/office/drawing/2014/main" id="{D5230997-45B9-5F73-4AD6-E78C33BEA7AD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DDAB54DA-B357-A87E-555B-E5931ABDB955}"/>
              </a:ext>
            </a:extLst>
          </p:cNvPr>
          <p:cNvSpPr txBox="1"/>
          <p:nvPr/>
        </p:nvSpPr>
        <p:spPr>
          <a:xfrm>
            <a:off x="1766129" y="1144992"/>
            <a:ext cx="8622471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Dropout</a:t>
            </a:r>
            <a:endParaRPr kumimoji="0" lang="ko-Kore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81F2730-2761-2E48-4759-F22CF44779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8152" y="4145779"/>
            <a:ext cx="3475612" cy="2122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654889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96DEDD4A-9821-21D8-30D6-0CEAC9439ECF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3" name="사각형: 둥근 모서리 9">
              <a:extLst>
                <a:ext uri="{FF2B5EF4-FFF2-40B4-BE49-F238E27FC236}">
                  <a16:creationId xmlns:a16="http://schemas.microsoft.com/office/drawing/2014/main" id="{E1CA812A-4179-D950-CEA5-780E7BE9B885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4" name="사각형: 둥근 모서리 10">
              <a:extLst>
                <a:ext uri="{FF2B5EF4-FFF2-40B4-BE49-F238E27FC236}">
                  <a16:creationId xmlns:a16="http://schemas.microsoft.com/office/drawing/2014/main" id="{CADF7D09-226D-5815-A23E-C9C2B5D42D98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AFE2FB04-A6B5-4FBB-305A-ECDA0692CA77}"/>
              </a:ext>
            </a:extLst>
          </p:cNvPr>
          <p:cNvSpPr txBox="1"/>
          <p:nvPr/>
        </p:nvSpPr>
        <p:spPr>
          <a:xfrm>
            <a:off x="1766129" y="1144992"/>
            <a:ext cx="8622471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Dropout</a:t>
            </a:r>
            <a:endParaRPr kumimoji="0" lang="ko-Kore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5DECF7-D0D6-D73E-79D9-7CA9A5565A28}"/>
              </a:ext>
            </a:extLst>
          </p:cNvPr>
          <p:cNvSpPr txBox="1"/>
          <p:nvPr/>
        </p:nvSpPr>
        <p:spPr>
          <a:xfrm>
            <a:off x="1766129" y="1787081"/>
            <a:ext cx="9312275" cy="9561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정해진 데이터셋으로 한 번 학습 하는 과정으로 여러 네트워크를 이용한 최적 네트워크 탐색 과정의 효과를 얻을 수 있음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D096710-6E0D-8B6E-5E7B-01B082F77A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200" y="2895772"/>
            <a:ext cx="10355192" cy="313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346923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5E19D583-0809-9330-A906-7DA9ED37C159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3" name="사각형: 둥근 모서리 9">
              <a:extLst>
                <a:ext uri="{FF2B5EF4-FFF2-40B4-BE49-F238E27FC236}">
                  <a16:creationId xmlns:a16="http://schemas.microsoft.com/office/drawing/2014/main" id="{C6636CDD-9005-9FAF-080D-3F9C06F67191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4" name="사각형: 둥근 모서리 10">
              <a:extLst>
                <a:ext uri="{FF2B5EF4-FFF2-40B4-BE49-F238E27FC236}">
                  <a16:creationId xmlns:a16="http://schemas.microsoft.com/office/drawing/2014/main" id="{C3F73F16-B0B3-FDC2-3111-79A34BF73502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9CF603B2-7AC3-A78C-ED67-C83891A39C96}"/>
              </a:ext>
            </a:extLst>
          </p:cNvPr>
          <p:cNvSpPr txBox="1"/>
          <p:nvPr/>
        </p:nvSpPr>
        <p:spPr>
          <a:xfrm>
            <a:off x="1766129" y="1144992"/>
            <a:ext cx="8622471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Dropout</a:t>
            </a:r>
            <a:endParaRPr kumimoji="0" lang="ko-Kore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E5E9C68-DC21-4F04-46B3-CDC215DB1C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0912" y="1561922"/>
            <a:ext cx="6170175" cy="4813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908719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FC5D4C65-2731-E3F2-1612-138592845171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3" name="사각형: 둥근 모서리 9">
              <a:extLst>
                <a:ext uri="{FF2B5EF4-FFF2-40B4-BE49-F238E27FC236}">
                  <a16:creationId xmlns:a16="http://schemas.microsoft.com/office/drawing/2014/main" id="{22A73A77-BA37-7876-F87C-3B9E078559C0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4" name="사각형: 둥근 모서리 10">
              <a:extLst>
                <a:ext uri="{FF2B5EF4-FFF2-40B4-BE49-F238E27FC236}">
                  <a16:creationId xmlns:a16="http://schemas.microsoft.com/office/drawing/2014/main" id="{E5CD570F-5EE5-656F-26AF-0B77851575E2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A7A7C354-6B0E-A2AE-07E8-3445023B20C5}"/>
              </a:ext>
            </a:extLst>
          </p:cNvPr>
          <p:cNvSpPr txBox="1"/>
          <p:nvPr/>
        </p:nvSpPr>
        <p:spPr>
          <a:xfrm>
            <a:off x="1766129" y="1144992"/>
            <a:ext cx="8622471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Weight decay &amp; Weight restriction</a:t>
            </a:r>
            <a:endParaRPr kumimoji="0" lang="ko-Kore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44A1D54-98BD-E2B9-6A63-DD57FDB56E5D}"/>
              </a:ext>
            </a:extLst>
          </p:cNvPr>
          <p:cNvSpPr txBox="1"/>
          <p:nvPr/>
        </p:nvSpPr>
        <p:spPr>
          <a:xfrm>
            <a:off x="1766129" y="1693266"/>
            <a:ext cx="8918575" cy="9561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Overfitting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된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weight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들은 보통 그 크기가 매우 큼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따라서 그 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weight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들의 값을 너무 키우지 않는 방법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으로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Overfitting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을 방지</a:t>
            </a:r>
          </a:p>
        </p:txBody>
      </p:sp>
      <p:sp>
        <p:nvSpPr>
          <p:cNvPr id="7" name="Google Shape;215;p33">
            <a:extLst>
              <a:ext uri="{FF2B5EF4-FFF2-40B4-BE49-F238E27FC236}">
                <a16:creationId xmlns:a16="http://schemas.microsoft.com/office/drawing/2014/main" id="{D15D2481-A34F-4F9C-71CB-F110ED0D2BB8}"/>
              </a:ext>
            </a:extLst>
          </p:cNvPr>
          <p:cNvSpPr/>
          <p:nvPr/>
        </p:nvSpPr>
        <p:spPr>
          <a:xfrm>
            <a:off x="1530348" y="4994230"/>
            <a:ext cx="9057566" cy="1068182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45719" rIns="45719" anchor="ctr"/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36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8" name="Google Shape;215;p33">
            <a:extLst>
              <a:ext uri="{FF2B5EF4-FFF2-40B4-BE49-F238E27FC236}">
                <a16:creationId xmlns:a16="http://schemas.microsoft.com/office/drawing/2014/main" id="{A626F24E-74D4-B3E8-8C9A-F9CB3221FB39}"/>
              </a:ext>
            </a:extLst>
          </p:cNvPr>
          <p:cNvSpPr/>
          <p:nvPr/>
        </p:nvSpPr>
        <p:spPr>
          <a:xfrm>
            <a:off x="1530349" y="2907464"/>
            <a:ext cx="9057566" cy="1664094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45719" rIns="45719" anchor="ctr"/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36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9EB31BB-8F73-FF9D-DB61-BE0DF5C0123D}"/>
              </a:ext>
            </a:extLst>
          </p:cNvPr>
          <p:cNvSpPr txBox="1"/>
          <p:nvPr/>
        </p:nvSpPr>
        <p:spPr>
          <a:xfrm>
            <a:off x="1604085" y="3033997"/>
            <a:ext cx="6308016" cy="4944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>
              <a:lnSpc>
                <a:spcPct val="150000"/>
              </a:lnSpc>
            </a:pPr>
            <a:r>
              <a:rPr lang="en-US" altLang="ko-KR" sz="2000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Weight</a:t>
            </a:r>
            <a:r>
              <a:rPr lang="ko-KR" altLang="en-US" sz="2000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2000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decay (</a:t>
            </a:r>
            <a:r>
              <a:rPr lang="ko-KR" altLang="en-US" sz="2000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가중치 감쇠</a:t>
            </a:r>
            <a:r>
              <a:rPr lang="en-US" altLang="ko-KR" sz="2000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)</a:t>
            </a:r>
            <a:endParaRPr lang="ko-KR" altLang="en-US" sz="2000" b="1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39998D98-3B4B-4A69-8B49-1C4BDC9CC873}"/>
                  </a:ext>
                </a:extLst>
              </p:cNvPr>
              <p:cNvSpPr txBox="1"/>
              <p:nvPr/>
            </p:nvSpPr>
            <p:spPr>
              <a:xfrm>
                <a:off x="1766129" y="3081185"/>
                <a:ext cx="7032488" cy="131728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defTabSz="914400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28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ea typeface="나눔스퀘어_ac" panose="020B0600000101010101" pitchFamily="50" charset="-127"/>
                          <a:cs typeface="Times New Roman" panose="02020603050405020304" pitchFamily="18" charset="0"/>
                        </a:rPr>
                        <m:t>𝑬</m:t>
                      </m:r>
                      <m:r>
                        <a:rPr lang="en-US" altLang="ko-KR" sz="28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ea typeface="나눔스퀘어_ac" panose="020B0600000101010101" pitchFamily="50" charset="-127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altLang="ko-KR" sz="28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ea typeface="나눔스퀘어_ac" panose="020B0600000101010101" pitchFamily="50" charset="-127"/>
                          <a:cs typeface="Times New Roman" panose="02020603050405020304" pitchFamily="18" charset="0"/>
                        </a:rPr>
                        <m:t>𝑬</m:t>
                      </m:r>
                      <m:r>
                        <a:rPr lang="en-US" altLang="ko-KR" sz="28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ea typeface="나눔스퀘어_ac" panose="020B0600000101010101" pitchFamily="50" charset="-127"/>
                          <a:cs typeface="Times New Roman" panose="02020603050405020304" pitchFamily="18" charset="0"/>
                        </a:rPr>
                        <m:t>+</m:t>
                      </m:r>
                      <m:f>
                        <m:fPr>
                          <m:ctrlPr>
                            <a:rPr lang="en-US" altLang="ko-KR" sz="2800" b="1" i="1" smtClean="0">
                              <a:solidFill>
                                <a:srgbClr val="FF5050"/>
                              </a:solidFill>
                              <a:latin typeface="Cambria Math" panose="02040503050406030204" pitchFamily="18" charset="0"/>
                              <a:ea typeface="나눔스퀘어_ac" panose="020B0600000101010101" pitchFamily="50" charset="-127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ko-KR" altLang="en-US" sz="2800" b="1" i="1" smtClean="0">
                              <a:solidFill>
                                <a:srgbClr val="FF5050"/>
                              </a:solidFill>
                              <a:latin typeface="Cambria Math" panose="02040503050406030204" pitchFamily="18" charset="0"/>
                              <a:ea typeface="나눔스퀘어_ac" panose="020B0600000101010101" pitchFamily="50" charset="-127"/>
                              <a:cs typeface="Times New Roman" panose="02020603050405020304" pitchFamily="18" charset="0"/>
                            </a:rPr>
                            <m:t>𝝀</m:t>
                          </m:r>
                        </m:num>
                        <m:den>
                          <m:r>
                            <a:rPr lang="en-US" altLang="ko-KR" sz="2800" b="1" i="1" smtClean="0">
                              <a:solidFill>
                                <a:srgbClr val="FF5050"/>
                              </a:solidFill>
                              <a:latin typeface="Cambria Math" panose="02040503050406030204" pitchFamily="18" charset="0"/>
                              <a:ea typeface="나눔스퀘어_ac" panose="020B0600000101010101" pitchFamily="50" charset="-127"/>
                              <a:cs typeface="Times New Roman" panose="02020603050405020304" pitchFamily="18" charset="0"/>
                            </a:rPr>
                            <m:t>𝟐</m:t>
                          </m:r>
                        </m:den>
                      </m:f>
                      <m:sSup>
                        <m:sSupPr>
                          <m:ctrlPr>
                            <a:rPr lang="en-US" altLang="ko-KR" sz="2800" b="1" i="1" smtClean="0">
                              <a:solidFill>
                                <a:srgbClr val="FF5050"/>
                              </a:solidFill>
                              <a:latin typeface="Cambria Math" panose="02040503050406030204" pitchFamily="18" charset="0"/>
                              <a:ea typeface="나눔스퀘어_ac" panose="020B0600000101010101" pitchFamily="50" charset="-127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altLang="ko-KR" sz="2800" b="1" i="1" smtClean="0">
                              <a:solidFill>
                                <a:srgbClr val="FF5050"/>
                              </a:solidFill>
                              <a:latin typeface="Cambria Math" panose="02040503050406030204" pitchFamily="18" charset="0"/>
                              <a:ea typeface="나눔스퀘어_ac" panose="020B0600000101010101" pitchFamily="50" charset="-127"/>
                              <a:cs typeface="Times New Roman" panose="02020603050405020304" pitchFamily="18" charset="0"/>
                            </a:rPr>
                            <m:t>|</m:t>
                          </m:r>
                          <m:d>
                            <m:dPr>
                              <m:begChr m:val="|"/>
                              <m:endChr m:val="|"/>
                              <m:ctrlPr>
                                <a:rPr lang="en-US" altLang="ko-KR" sz="2800" b="1" i="1" smtClean="0">
                                  <a:solidFill>
                                    <a:srgbClr val="FF5050"/>
                                  </a:solidFill>
                                  <a:latin typeface="Cambria Math" panose="02040503050406030204" pitchFamily="18" charset="0"/>
                                  <a:ea typeface="나눔스퀘어_ac" panose="020B0600000101010101" pitchFamily="50" charset="-127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ko-KR" sz="2800" b="1" i="1" smtClean="0">
                                  <a:solidFill>
                                    <a:srgbClr val="FF5050"/>
                                  </a:solidFill>
                                  <a:latin typeface="Cambria Math" panose="02040503050406030204" pitchFamily="18" charset="0"/>
                                  <a:ea typeface="나눔스퀘어_ac" panose="020B0600000101010101" pitchFamily="50" charset="-127"/>
                                  <a:cs typeface="Times New Roman" panose="02020603050405020304" pitchFamily="18" charset="0"/>
                                </a:rPr>
                                <m:t>𝒘</m:t>
                              </m:r>
                            </m:e>
                          </m:d>
                          <m:r>
                            <a:rPr lang="en-US" altLang="ko-KR" sz="2800" b="1" i="1" smtClean="0">
                              <a:solidFill>
                                <a:srgbClr val="FF5050"/>
                              </a:solidFill>
                              <a:latin typeface="Cambria Math" panose="02040503050406030204" pitchFamily="18" charset="0"/>
                              <a:ea typeface="나눔스퀘어_ac" panose="020B0600000101010101" pitchFamily="50" charset="-127"/>
                              <a:cs typeface="Times New Roman" panose="02020603050405020304" pitchFamily="18" charset="0"/>
                            </a:rPr>
                            <m:t>|</m:t>
                          </m:r>
                        </m:e>
                        <m:sup>
                          <m:r>
                            <a:rPr lang="en-US" altLang="ko-KR" sz="2800" b="1" i="1" smtClean="0">
                              <a:solidFill>
                                <a:srgbClr val="FF5050"/>
                              </a:solidFill>
                              <a:latin typeface="Cambria Math" panose="02040503050406030204" pitchFamily="18" charset="0"/>
                              <a:ea typeface="나눔스퀘어_ac" panose="020B0600000101010101" pitchFamily="50" charset="-127"/>
                              <a:cs typeface="Times New Roman" panose="02020603050405020304" pitchFamily="18" charset="0"/>
                            </a:rPr>
                            <m:t>𝟐</m:t>
                          </m:r>
                        </m:sup>
                      </m:sSup>
                    </m:oMath>
                  </m:oMathPara>
                </a14:m>
                <a:endParaRPr lang="ko-KR" altLang="en-US" sz="2800" b="1" dirty="0">
                  <a:solidFill>
                    <a:srgbClr val="FF5050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39998D98-3B4B-4A69-8B49-1C4BDC9CC8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6129" y="3081185"/>
                <a:ext cx="7032488" cy="1317284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extBox 10">
            <a:extLst>
              <a:ext uri="{FF2B5EF4-FFF2-40B4-BE49-F238E27FC236}">
                <a16:creationId xmlns:a16="http://schemas.microsoft.com/office/drawing/2014/main" id="{93466FC0-9D5F-49B4-9459-42094ED19E1A}"/>
              </a:ext>
            </a:extLst>
          </p:cNvPr>
          <p:cNvSpPr txBox="1"/>
          <p:nvPr/>
        </p:nvSpPr>
        <p:spPr>
          <a:xfrm>
            <a:off x="6477042" y="4070518"/>
            <a:ext cx="4967239" cy="4944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400">
              <a:lnSpc>
                <a:spcPct val="150000"/>
              </a:lnSpc>
            </a:pP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L2-regularization</a:t>
            </a:r>
            <a:endParaRPr lang="ko-KR" altLang="en-US" sz="2000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1A684D1A-4759-3A46-E9FA-0A8D1F4CA4F4}"/>
              </a:ext>
            </a:extLst>
          </p:cNvPr>
          <p:cNvCxnSpPr>
            <a:cxnSpLocks/>
          </p:cNvCxnSpPr>
          <p:nvPr/>
        </p:nvCxnSpPr>
        <p:spPr>
          <a:xfrm>
            <a:off x="6479572" y="4009893"/>
            <a:ext cx="1306286" cy="388576"/>
          </a:xfrm>
          <a:prstGeom prst="straightConnector1">
            <a:avLst/>
          </a:prstGeom>
          <a:noFill/>
          <a:ln w="50800" cap="flat" cmpd="sng" algn="ctr">
            <a:solidFill>
              <a:srgbClr val="000000"/>
            </a:solidFill>
            <a:prstDash val="solid"/>
            <a:headEnd type="stealth" w="lg" len="lg"/>
            <a:tailEnd type="none" w="lg" len="lg"/>
          </a:ln>
          <a:effectLst/>
        </p:spPr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30408D7-B88A-0F0C-B96B-490C6C5329DE}"/>
              </a:ext>
            </a:extLst>
          </p:cNvPr>
          <p:cNvSpPr txBox="1"/>
          <p:nvPr/>
        </p:nvSpPr>
        <p:spPr>
          <a:xfrm>
            <a:off x="1604084" y="4940496"/>
            <a:ext cx="15277289" cy="4944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>
              <a:lnSpc>
                <a:spcPct val="150000"/>
              </a:lnSpc>
            </a:pPr>
            <a:r>
              <a:rPr lang="en-US" altLang="ko-KR" sz="2000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Weight</a:t>
            </a:r>
            <a:r>
              <a:rPr lang="ko-KR" altLang="en-US" sz="2000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2000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restriction (</a:t>
            </a:r>
            <a:r>
              <a:rPr lang="ko-KR" altLang="en-US" sz="2000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가중치 제한</a:t>
            </a:r>
            <a:r>
              <a:rPr lang="en-US" altLang="ko-KR" sz="2000" b="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)</a:t>
            </a:r>
            <a:endParaRPr lang="ko-KR" altLang="en-US" sz="2000" b="1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94F1CB3-2302-F9E8-8250-A38293393392}"/>
                  </a:ext>
                </a:extLst>
              </p:cNvPr>
              <p:cNvSpPr txBox="1"/>
              <p:nvPr/>
            </p:nvSpPr>
            <p:spPr>
              <a:xfrm>
                <a:off x="2561120" y="5309129"/>
                <a:ext cx="7032488" cy="75328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defTabSz="914400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ko-KR" sz="2800" b="1" i="1" smtClean="0">
                              <a:solidFill>
                                <a:srgbClr val="FF5050"/>
                              </a:solidFill>
                              <a:latin typeface="Cambria Math" panose="02040503050406030204" pitchFamily="18" charset="0"/>
                              <a:ea typeface="나눔스퀘어_ac" panose="020B0600000101010101" pitchFamily="50" charset="-127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altLang="ko-KR" sz="2800" b="1" i="1" smtClean="0">
                              <a:solidFill>
                                <a:srgbClr val="FF5050"/>
                              </a:solidFill>
                              <a:latin typeface="Cambria Math" panose="02040503050406030204" pitchFamily="18" charset="0"/>
                              <a:ea typeface="나눔스퀘어_ac" panose="020B0600000101010101" pitchFamily="50" charset="-127"/>
                              <a:cs typeface="Times New Roman" panose="02020603050405020304" pitchFamily="18" charset="0"/>
                            </a:rPr>
                            <m:t>|</m:t>
                          </m:r>
                          <m:d>
                            <m:dPr>
                              <m:begChr m:val="|"/>
                              <m:endChr m:val="|"/>
                              <m:ctrlPr>
                                <a:rPr lang="en-US" altLang="ko-KR" sz="2800" b="1" i="1" smtClean="0">
                                  <a:solidFill>
                                    <a:srgbClr val="FF5050"/>
                                  </a:solidFill>
                                  <a:latin typeface="Cambria Math" panose="02040503050406030204" pitchFamily="18" charset="0"/>
                                  <a:ea typeface="나눔스퀘어_ac" panose="020B0600000101010101" pitchFamily="50" charset="-127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ko-KR" sz="2800" b="1" i="1" smtClean="0">
                                  <a:solidFill>
                                    <a:srgbClr val="FF5050"/>
                                  </a:solidFill>
                                  <a:latin typeface="Cambria Math" panose="02040503050406030204" pitchFamily="18" charset="0"/>
                                  <a:ea typeface="나눔스퀘어_ac" panose="020B0600000101010101" pitchFamily="50" charset="-127"/>
                                  <a:cs typeface="Times New Roman" panose="02020603050405020304" pitchFamily="18" charset="0"/>
                                </a:rPr>
                                <m:t>𝒘</m:t>
                              </m:r>
                            </m:e>
                          </m:d>
                          <m:r>
                            <a:rPr lang="en-US" altLang="ko-KR" sz="2800" b="1" i="1" smtClean="0">
                              <a:solidFill>
                                <a:srgbClr val="FF5050"/>
                              </a:solidFill>
                              <a:latin typeface="Cambria Math" panose="02040503050406030204" pitchFamily="18" charset="0"/>
                              <a:ea typeface="나눔스퀘어_ac" panose="020B0600000101010101" pitchFamily="50" charset="-127"/>
                              <a:cs typeface="Times New Roman" panose="02020603050405020304" pitchFamily="18" charset="0"/>
                            </a:rPr>
                            <m:t>|</m:t>
                          </m:r>
                        </m:e>
                        <m:sup>
                          <m:r>
                            <a:rPr lang="en-US" altLang="ko-KR" sz="2800" b="1" i="1" smtClean="0">
                              <a:solidFill>
                                <a:srgbClr val="FF5050"/>
                              </a:solidFill>
                              <a:latin typeface="Cambria Math" panose="02040503050406030204" pitchFamily="18" charset="0"/>
                              <a:ea typeface="나눔스퀘어_ac" panose="020B0600000101010101" pitchFamily="50" charset="-127"/>
                              <a:cs typeface="Times New Roman" panose="02020603050405020304" pitchFamily="18" charset="0"/>
                            </a:rPr>
                            <m:t>𝟐</m:t>
                          </m:r>
                        </m:sup>
                      </m:sSup>
                      <m:r>
                        <a:rPr lang="en-US" altLang="ko-KR" sz="28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ea typeface="나눔스퀘어_ac" panose="020B0600000101010101" pitchFamily="50" charset="-127"/>
                          <a:cs typeface="Times New Roman" panose="02020603050405020304" pitchFamily="18" charset="0"/>
                        </a:rPr>
                        <m:t>&lt;</m:t>
                      </m:r>
                      <m:r>
                        <a:rPr lang="en-US" altLang="ko-KR" sz="28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ea typeface="나눔스퀘어_ac" panose="020B0600000101010101" pitchFamily="50" charset="-127"/>
                          <a:cs typeface="Times New Roman" panose="02020603050405020304" pitchFamily="18" charset="0"/>
                        </a:rPr>
                        <m:t>𝒄</m:t>
                      </m:r>
                    </m:oMath>
                  </m:oMathPara>
                </a14:m>
                <a:endParaRPr lang="ko-KR" altLang="en-US" sz="2800" b="1" dirty="0">
                  <a:solidFill>
                    <a:srgbClr val="FF5050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94F1CB3-2302-F9E8-8250-A3829339339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61120" y="5309129"/>
                <a:ext cx="7032488" cy="753283"/>
              </a:xfrm>
              <a:prstGeom prst="rect">
                <a:avLst/>
              </a:prstGeom>
              <a:blipFill>
                <a:blip r:embed="rId3"/>
                <a:stretch>
                  <a:fillRect b="-500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69276523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15;p33">
            <a:extLst>
              <a:ext uri="{FF2B5EF4-FFF2-40B4-BE49-F238E27FC236}">
                <a16:creationId xmlns:a16="http://schemas.microsoft.com/office/drawing/2014/main" id="{BBB7DE27-12FA-7343-20A8-A59D20F4ED03}"/>
              </a:ext>
            </a:extLst>
          </p:cNvPr>
          <p:cNvSpPr/>
          <p:nvPr/>
        </p:nvSpPr>
        <p:spPr>
          <a:xfrm>
            <a:off x="1189916" y="1732601"/>
            <a:ext cx="10424910" cy="1277299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45719" rIns="45719" anchor="ctr"/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데이터의 특징 학습에 도움이 되도록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데이터에 변형을 가하여 양을 늘리는 기법</a:t>
            </a:r>
            <a:endParaRPr kumimoji="0" lang="en-US" altLang="ko-KR" sz="2000" b="1" i="0" u="none" strike="noStrike" kern="1200" cap="none" spc="0" normalizeH="0" baseline="0" noProof="0" dirty="0">
              <a:ln>
                <a:noFill/>
              </a:ln>
              <a:solidFill>
                <a:srgbClr val="FF5050"/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데이터의 크기가 작을 때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잘 일어날 수 있는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overfitting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방지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C9AB6BD-8C20-FE22-5571-532C0673877C}"/>
              </a:ext>
            </a:extLst>
          </p:cNvPr>
          <p:cNvGrpSpPr/>
          <p:nvPr/>
        </p:nvGrpSpPr>
        <p:grpSpPr>
          <a:xfrm>
            <a:off x="1189916" y="1147755"/>
            <a:ext cx="414168" cy="414167"/>
            <a:chOff x="686524" y="1612900"/>
            <a:chExt cx="836751" cy="836751"/>
          </a:xfrm>
        </p:grpSpPr>
        <p:sp>
          <p:nvSpPr>
            <p:cNvPr id="4" name="사각형: 둥근 모서리 9">
              <a:extLst>
                <a:ext uri="{FF2B5EF4-FFF2-40B4-BE49-F238E27FC236}">
                  <a16:creationId xmlns:a16="http://schemas.microsoft.com/office/drawing/2014/main" id="{BF0302E8-7B2E-24B7-D108-EF46C6C48DC2}"/>
                </a:ext>
              </a:extLst>
            </p:cNvPr>
            <p:cNvSpPr/>
            <p:nvPr/>
          </p:nvSpPr>
          <p:spPr>
            <a:xfrm>
              <a:off x="686524" y="1612900"/>
              <a:ext cx="836751" cy="836751"/>
            </a:xfrm>
            <a:prstGeom prst="roundRect">
              <a:avLst>
                <a:gd name="adj" fmla="val 24920"/>
              </a:avLst>
            </a:prstGeom>
            <a:solidFill>
              <a:srgbClr val="993300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5" name="사각형: 둥근 모서리 10">
              <a:extLst>
                <a:ext uri="{FF2B5EF4-FFF2-40B4-BE49-F238E27FC236}">
                  <a16:creationId xmlns:a16="http://schemas.microsoft.com/office/drawing/2014/main" id="{6D67BAA0-7D2A-5044-B53A-A45E74DD12F4}"/>
                </a:ext>
              </a:extLst>
            </p:cNvPr>
            <p:cNvSpPr/>
            <p:nvPr/>
          </p:nvSpPr>
          <p:spPr>
            <a:xfrm rot="2700000">
              <a:off x="914398" y="1840775"/>
              <a:ext cx="381002" cy="381000"/>
            </a:xfrm>
            <a:prstGeom prst="roundRect">
              <a:avLst>
                <a:gd name="adj" fmla="val 15341"/>
              </a:avLst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968CB4FE-2D2E-0B68-5DC7-F529B4C0E209}"/>
              </a:ext>
            </a:extLst>
          </p:cNvPr>
          <p:cNvSpPr txBox="1"/>
          <p:nvPr/>
        </p:nvSpPr>
        <p:spPr>
          <a:xfrm>
            <a:off x="1766129" y="1144992"/>
            <a:ext cx="8622471" cy="489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Data augmentation (</a:t>
            </a:r>
            <a:r>
              <a:rPr lang="ko-KR" altLang="en-US" sz="240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데이터 증강</a:t>
            </a:r>
            <a:r>
              <a:rPr lang="en-US" altLang="ko-KR" sz="240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)</a:t>
            </a:r>
            <a:endParaRPr kumimoji="0" lang="ko-Kore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27D05125-4A90-FFA4-B3C3-51C2071A9603}"/>
              </a:ext>
            </a:extLst>
          </p:cNvPr>
          <p:cNvGrpSpPr/>
          <p:nvPr/>
        </p:nvGrpSpPr>
        <p:grpSpPr>
          <a:xfrm>
            <a:off x="2156810" y="4215459"/>
            <a:ext cx="2637734" cy="1091902"/>
            <a:chOff x="940059" y="3066509"/>
            <a:chExt cx="4593944" cy="1901683"/>
          </a:xfrm>
        </p:grpSpPr>
        <p:pic>
          <p:nvPicPr>
            <p:cNvPr id="8" name="Picture 2" descr="How to Develop a CNN From Scratch for CIFAR-10 Photo Classification">
              <a:extLst>
                <a:ext uri="{FF2B5EF4-FFF2-40B4-BE49-F238E27FC236}">
                  <a16:creationId xmlns:a16="http://schemas.microsoft.com/office/drawing/2014/main" id="{6BBD67C1-F857-45F9-5DC5-FF3A9F57F12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481" t="11658" r="40032" b="64857"/>
            <a:stretch/>
          </p:blipFill>
          <p:spPr bwMode="auto">
            <a:xfrm flipH="1">
              <a:off x="940059" y="3066509"/>
              <a:ext cx="1888148" cy="19016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2" descr="How to Develop a CNN From Scratch for CIFAR-10 Photo Classification">
              <a:extLst>
                <a:ext uri="{FF2B5EF4-FFF2-40B4-BE49-F238E27FC236}">
                  <a16:creationId xmlns:a16="http://schemas.microsoft.com/office/drawing/2014/main" id="{E4A70986-EC25-49AA-BDB4-D755818BC77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481" t="11658" r="40032" b="64857"/>
            <a:stretch/>
          </p:blipFill>
          <p:spPr bwMode="auto">
            <a:xfrm>
              <a:off x="3645855" y="3066509"/>
              <a:ext cx="1888148" cy="19016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0" name="직선 화살표 연결선 9">
              <a:extLst>
                <a:ext uri="{FF2B5EF4-FFF2-40B4-BE49-F238E27FC236}">
                  <a16:creationId xmlns:a16="http://schemas.microsoft.com/office/drawing/2014/main" id="{0839B7CE-557D-B578-6C15-CE74A15C44A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03359" y="4015564"/>
              <a:ext cx="742496" cy="0"/>
            </a:xfrm>
            <a:prstGeom prst="straightConnector1">
              <a:avLst/>
            </a:prstGeom>
            <a:noFill/>
            <a:ln w="50800" cap="flat" cmpd="sng" algn="ctr">
              <a:solidFill>
                <a:srgbClr val="000000"/>
              </a:solidFill>
              <a:prstDash val="solid"/>
              <a:headEnd type="stealth" w="lg" len="lg"/>
              <a:tailEnd type="none" w="lg" len="lg"/>
            </a:ln>
            <a:effectLst/>
          </p:spPr>
        </p:cxn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B844192C-F6C9-429D-652D-D50B182E88F1}"/>
              </a:ext>
            </a:extLst>
          </p:cNvPr>
          <p:cNvGrpSpPr/>
          <p:nvPr/>
        </p:nvGrpSpPr>
        <p:grpSpPr>
          <a:xfrm>
            <a:off x="6315561" y="3308728"/>
            <a:ext cx="4542252" cy="2750665"/>
            <a:chOff x="3900578" y="5330812"/>
            <a:chExt cx="7910900" cy="4790627"/>
          </a:xfrm>
        </p:grpSpPr>
        <p:pic>
          <p:nvPicPr>
            <p:cNvPr id="12" name="그림 11" descr="유리, 음식, 하얀색, 거리이(가) 표시된 사진&#10;&#10;자동 생성된 설명">
              <a:extLst>
                <a:ext uri="{FF2B5EF4-FFF2-40B4-BE49-F238E27FC236}">
                  <a16:creationId xmlns:a16="http://schemas.microsoft.com/office/drawing/2014/main" id="{E06AAF7D-68FF-C9B8-8A69-DB2B114923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5667" b="13178"/>
            <a:stretch/>
          </p:blipFill>
          <p:spPr>
            <a:xfrm>
              <a:off x="6902674" y="5330812"/>
              <a:ext cx="2149100" cy="2212528"/>
            </a:xfrm>
            <a:prstGeom prst="rect">
              <a:avLst/>
            </a:prstGeom>
          </p:spPr>
        </p:pic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7C1904BA-6627-0E40-E689-97A5A19404D2}"/>
                </a:ext>
              </a:extLst>
            </p:cNvPr>
            <p:cNvGrpSpPr/>
            <p:nvPr/>
          </p:nvGrpSpPr>
          <p:grpSpPr>
            <a:xfrm>
              <a:off x="3900578" y="6634969"/>
              <a:ext cx="2284652" cy="2284653"/>
              <a:chOff x="9400038" y="2052785"/>
              <a:chExt cx="2547452" cy="2547452"/>
            </a:xfrm>
          </p:grpSpPr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64458983-4AE8-E330-1682-A2952A53D42A}"/>
                  </a:ext>
                </a:extLst>
              </p:cNvPr>
              <p:cNvSpPr/>
              <p:nvPr/>
            </p:nvSpPr>
            <p:spPr>
              <a:xfrm>
                <a:off x="9400038" y="2052785"/>
                <a:ext cx="2547452" cy="2547452"/>
              </a:xfrm>
              <a:prstGeom prst="rect">
                <a:avLst/>
              </a:prstGeom>
              <a:solidFill>
                <a:srgbClr val="FFFFFF"/>
              </a:solidFill>
              <a:ln w="22225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onstantia"/>
                  <a:ea typeface="+mn-ea"/>
                  <a:cs typeface="+mn-cs"/>
                </a:endParaRPr>
              </a:p>
            </p:txBody>
          </p:sp>
          <p:pic>
            <p:nvPicPr>
              <p:cNvPr id="19" name="Picture 2" descr="How to Develop a CNN From Scratch for CIFAR-10 Photo Classification">
                <a:extLst>
                  <a:ext uri="{FF2B5EF4-FFF2-40B4-BE49-F238E27FC236}">
                    <a16:creationId xmlns:a16="http://schemas.microsoft.com/office/drawing/2014/main" id="{EDAEA97A-BBCE-8707-CEAE-B949D104C5D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2481" t="11658" r="40032" b="64857"/>
              <a:stretch/>
            </p:blipFill>
            <p:spPr bwMode="auto">
              <a:xfrm flipH="1">
                <a:off x="9729690" y="2375670"/>
                <a:ext cx="1888148" cy="190168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7BC0BB83-C130-BF09-089D-DEB8FDB3BD79}"/>
                  </a:ext>
                </a:extLst>
              </p:cNvPr>
              <p:cNvSpPr txBox="1"/>
              <p:nvPr/>
            </p:nvSpPr>
            <p:spPr>
              <a:xfrm>
                <a:off x="9697949" y="4210534"/>
                <a:ext cx="1963915" cy="377249"/>
              </a:xfrm>
              <a:prstGeom prst="rect">
                <a:avLst/>
              </a:prstGeom>
              <a:noFill/>
            </p:spPr>
            <p:txBody>
              <a:bodyPr wrap="square" rtlCol="0" anchor="t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ko-KR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</a:endParaRPr>
              </a:p>
            </p:txBody>
          </p:sp>
        </p:grpSp>
        <p:pic>
          <p:nvPicPr>
            <p:cNvPr id="14" name="그림 13" descr="유리, 음식, 하얀색, 거리이(가) 표시된 사진&#10;&#10;자동 생성된 설명">
              <a:extLst>
                <a:ext uri="{FF2B5EF4-FFF2-40B4-BE49-F238E27FC236}">
                  <a16:creationId xmlns:a16="http://schemas.microsoft.com/office/drawing/2014/main" id="{7954E643-E687-D7B4-BB42-AF26889D68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516" r="35" b="13178"/>
            <a:stretch/>
          </p:blipFill>
          <p:spPr>
            <a:xfrm>
              <a:off x="9608470" y="5378313"/>
              <a:ext cx="2203008" cy="2212528"/>
            </a:xfrm>
            <a:prstGeom prst="rect">
              <a:avLst/>
            </a:prstGeom>
          </p:spPr>
        </p:pic>
        <p:pic>
          <p:nvPicPr>
            <p:cNvPr id="15" name="그림 14" descr="유리, 음식, 하얀색, 거리이(가) 표시된 사진&#10;&#10;자동 생성된 설명">
              <a:extLst>
                <a:ext uri="{FF2B5EF4-FFF2-40B4-BE49-F238E27FC236}">
                  <a16:creationId xmlns:a16="http://schemas.microsoft.com/office/drawing/2014/main" id="{4BEE16C1-0D50-0806-AB6A-AF9555F9E45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902" t="12460" r="12620" b="-1168"/>
            <a:stretch/>
          </p:blipFill>
          <p:spPr>
            <a:xfrm>
              <a:off x="6852278" y="7860839"/>
              <a:ext cx="2249725" cy="2260600"/>
            </a:xfrm>
            <a:prstGeom prst="rect">
              <a:avLst/>
            </a:prstGeom>
          </p:spPr>
        </p:pic>
        <p:pic>
          <p:nvPicPr>
            <p:cNvPr id="16" name="그림 15" descr="유리, 음식, 하얀색, 거리이(가) 표시된 사진&#10;&#10;자동 생성된 설명">
              <a:extLst>
                <a:ext uri="{FF2B5EF4-FFF2-40B4-BE49-F238E27FC236}">
                  <a16:creationId xmlns:a16="http://schemas.microsoft.com/office/drawing/2014/main" id="{39338811-3A58-99C8-55DF-B02D7812D02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029" t="12460" r="255" b="-1168"/>
            <a:stretch/>
          </p:blipFill>
          <p:spPr>
            <a:xfrm>
              <a:off x="9559204" y="7860839"/>
              <a:ext cx="2209800" cy="2260600"/>
            </a:xfrm>
            <a:prstGeom prst="rect">
              <a:avLst/>
            </a:prstGeom>
          </p:spPr>
        </p:pic>
        <p:cxnSp>
          <p:nvCxnSpPr>
            <p:cNvPr id="17" name="직선 화살표 연결선 16">
              <a:extLst>
                <a:ext uri="{FF2B5EF4-FFF2-40B4-BE49-F238E27FC236}">
                  <a16:creationId xmlns:a16="http://schemas.microsoft.com/office/drawing/2014/main" id="{E5A87785-57A6-49DF-6F38-01C6827CC6B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29070" y="7730314"/>
              <a:ext cx="742496" cy="0"/>
            </a:xfrm>
            <a:prstGeom prst="straightConnector1">
              <a:avLst/>
            </a:prstGeom>
            <a:noFill/>
            <a:ln w="50800" cap="flat" cmpd="sng" algn="ctr">
              <a:solidFill>
                <a:srgbClr val="000000"/>
              </a:solidFill>
              <a:prstDash val="solid"/>
              <a:headEnd type="stealth" w="lg" len="lg"/>
              <a:tailEnd type="none" w="lg" len="lg"/>
            </a:ln>
            <a:effectLst/>
          </p:spPr>
        </p:cxnSp>
      </p:grpSp>
      <p:cxnSp>
        <p:nvCxnSpPr>
          <p:cNvPr id="21" name="직선 연결선 28">
            <a:extLst>
              <a:ext uri="{FF2B5EF4-FFF2-40B4-BE49-F238E27FC236}">
                <a16:creationId xmlns:a16="http://schemas.microsoft.com/office/drawing/2014/main" id="{8561622C-EAA0-BD9E-1F14-C83E43E43E0A}"/>
              </a:ext>
            </a:extLst>
          </p:cNvPr>
          <p:cNvCxnSpPr/>
          <p:nvPr/>
        </p:nvCxnSpPr>
        <p:spPr>
          <a:xfrm>
            <a:off x="5560203" y="3341226"/>
            <a:ext cx="1" cy="2840368"/>
          </a:xfrm>
          <a:prstGeom prst="line">
            <a:avLst/>
          </a:prstGeom>
          <a:noFill/>
          <a:ln w="12700" cap="flat" cmpd="sng" algn="ctr">
            <a:solidFill>
              <a:srgbClr val="000000"/>
            </a:solidFill>
            <a:prstDash val="lgDash"/>
          </a:ln>
          <a:effectLst/>
        </p:spPr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76DAD1A8-7883-E2E0-06A9-DE518D53A70A}"/>
              </a:ext>
            </a:extLst>
          </p:cNvPr>
          <p:cNvSpPr txBox="1"/>
          <p:nvPr/>
        </p:nvSpPr>
        <p:spPr>
          <a:xfrm>
            <a:off x="1502229" y="107768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786504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8915</TotalTime>
  <Words>3176</Words>
  <Application>Microsoft Office PowerPoint</Application>
  <PresentationFormat>와이드스크린</PresentationFormat>
  <Paragraphs>615</Paragraphs>
  <Slides>98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98</vt:i4>
      </vt:variant>
    </vt:vector>
  </HeadingPairs>
  <TitlesOfParts>
    <vt:vector size="111" baseType="lpstr">
      <vt:lpstr>BM DoHyeon</vt:lpstr>
      <vt:lpstr>Arial</vt:lpstr>
      <vt:lpstr>Calibri</vt:lpstr>
      <vt:lpstr>Calibri Light</vt:lpstr>
      <vt:lpstr>Cambria Math</vt:lpstr>
      <vt:lpstr>Comic Sans MS</vt:lpstr>
      <vt:lpstr>Constantia</vt:lpstr>
      <vt:lpstr>Droid Sans Mono</vt:lpstr>
      <vt:lpstr>Times New Roman</vt:lpstr>
      <vt:lpstr>나눔스퀘어_ac</vt:lpstr>
      <vt:lpstr>맑은 고딕</vt:lpstr>
      <vt:lpstr>배달의민족 도현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도현</dc:creator>
  <cp:lastModifiedBy>김 도현</cp:lastModifiedBy>
  <cp:revision>85</cp:revision>
  <dcterms:created xsi:type="dcterms:W3CDTF">2022-12-01T08:42:26Z</dcterms:created>
  <dcterms:modified xsi:type="dcterms:W3CDTF">2023-01-29T05:11:22Z</dcterms:modified>
</cp:coreProperties>
</file>

<file path=docProps/thumbnail.jpeg>
</file>